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Teko"/>
      <p:regular r:id="rId23"/>
      <p:bold r:id="rId24"/>
    </p:embeddedFont>
    <p:embeddedFont>
      <p:font typeface="Tahoma"/>
      <p:regular r:id="rId25"/>
      <p:bold r:id="rId26"/>
    </p:embeddedFont>
    <p:embeddedFont>
      <p:font typeface="Arial Black"/>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Teko-bold.fntdata"/><Relationship Id="rId23" Type="http://schemas.openxmlformats.org/officeDocument/2006/relationships/font" Target="fonts/Tek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Tahoma-bold.fntdata"/><Relationship Id="rId25" Type="http://schemas.openxmlformats.org/officeDocument/2006/relationships/font" Target="fonts/Tahoma-regular.fntdata"/><Relationship Id="rId27" Type="http://schemas.openxmlformats.org/officeDocument/2006/relationships/font" Target="fonts/ArialBlack-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5.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3.png"/><Relationship Id="rId15" Type="http://schemas.openxmlformats.org/officeDocument/2006/relationships/image" Target="../media/image2.png"/><Relationship Id="rId1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1.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8971854" y="0"/>
            <a:ext cx="2246335" cy="6867036"/>
          </a:xfrm>
          <a:prstGeom prst="rect">
            <a:avLst/>
          </a:prstGeom>
          <a:noFill/>
          <a:ln>
            <a:noFill/>
          </a:ln>
        </p:spPr>
      </p:pic>
      <p:sp>
        <p:nvSpPr>
          <p:cNvPr id="85" name="Google Shape;85;p13"/>
          <p:cNvSpPr/>
          <p:nvPr/>
        </p:nvSpPr>
        <p:spPr>
          <a:xfrm>
            <a:off x="0" y="0"/>
            <a:ext cx="121920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u="none" cap="none" strike="noStrike">
              <a:solidFill>
                <a:schemeClr val="lt1"/>
              </a:solidFill>
              <a:latin typeface="Arial Black"/>
              <a:ea typeface="Arial Black"/>
              <a:cs typeface="Arial Black"/>
              <a:sym typeface="Arial Black"/>
            </a:endParaRPr>
          </a:p>
        </p:txBody>
      </p:sp>
      <p:sp>
        <p:nvSpPr>
          <p:cNvPr id="86" name="Google Shape;86;p13"/>
          <p:cNvSpPr txBox="1"/>
          <p:nvPr>
            <p:ph type="ctrTitle"/>
          </p:nvPr>
        </p:nvSpPr>
        <p:spPr>
          <a:xfrm>
            <a:off x="2134845" y="3885677"/>
            <a:ext cx="7922307" cy="1615036"/>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Calibri"/>
              <a:buNone/>
            </a:pPr>
            <a:r>
              <a:rPr b="1" lang="en-US">
                <a:solidFill>
                  <a:schemeClr val="lt1"/>
                </a:solidFill>
              </a:rPr>
              <a:t>ÇOCUK İSTİSMARI EĞİTİMİ</a:t>
            </a:r>
            <a:br>
              <a:rPr b="1" lang="en-US">
                <a:solidFill>
                  <a:schemeClr val="lt1"/>
                </a:solidFill>
              </a:rPr>
            </a:br>
            <a:r>
              <a:rPr b="1" lang="en-US">
                <a:solidFill>
                  <a:schemeClr val="lt1"/>
                </a:solidFill>
              </a:rPr>
              <a:t>2025</a:t>
            </a:r>
            <a:endParaRPr/>
          </a:p>
        </p:txBody>
      </p:sp>
      <p:pic>
        <p:nvPicPr>
          <p:cNvPr id="87" name="Google Shape;87;p13" title="azure logo.png"/>
          <p:cNvPicPr preferRelativeResize="0"/>
          <p:nvPr/>
        </p:nvPicPr>
        <p:blipFill>
          <a:blip r:embed="rId4">
            <a:alphaModFix/>
          </a:blip>
          <a:stretch>
            <a:fillRect/>
          </a:stretch>
        </p:blipFill>
        <p:spPr>
          <a:xfrm>
            <a:off x="4717999" y="469350"/>
            <a:ext cx="2756000" cy="2566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nvSpPr>
        <p:spPr>
          <a:xfrm>
            <a:off x="2484946" y="914400"/>
            <a:ext cx="7222108" cy="345223"/>
          </a:xfrm>
          <a:prstGeom prst="rect">
            <a:avLst/>
          </a:prstGeom>
          <a:noFill/>
          <a:ln>
            <a:noFill/>
          </a:ln>
        </p:spPr>
        <p:txBody>
          <a:bodyPr anchorCtr="0" anchor="t" bIns="0" lIns="0" spcFirstLastPara="1" rIns="0" wrap="square" tIns="12700">
            <a:spAutoFit/>
          </a:bodyPr>
          <a:lstStyle/>
          <a:p>
            <a:pPr indent="559435" lvl="0" marL="12700" marR="5080" rtl="0" algn="l">
              <a:lnSpc>
                <a:spcPct val="116100"/>
              </a:lnSpc>
              <a:spcBef>
                <a:spcPts val="0"/>
              </a:spcBef>
              <a:spcAft>
                <a:spcPts val="0"/>
              </a:spcAft>
              <a:buClr>
                <a:schemeClr val="dk1"/>
              </a:buClr>
              <a:buSzPts val="2000"/>
              <a:buFont typeface="Teko"/>
              <a:buNone/>
            </a:pPr>
            <a:r>
              <a:rPr b="1" lang="en-US" sz="2000">
                <a:solidFill>
                  <a:schemeClr val="dk1"/>
                </a:solidFill>
                <a:latin typeface="Teko"/>
                <a:ea typeface="Teko"/>
                <a:cs typeface="Teko"/>
                <a:sym typeface="Teko"/>
              </a:rPr>
              <a:t>AİLE İÇİ CİNSEL İSTİSMARIN OLUŞMASINDA RİSKLER NELERDİR?</a:t>
            </a:r>
            <a:endParaRPr b="1" sz="2000">
              <a:solidFill>
                <a:schemeClr val="dk1"/>
              </a:solidFill>
              <a:latin typeface="Teko"/>
              <a:ea typeface="Teko"/>
              <a:cs typeface="Teko"/>
              <a:sym typeface="Teko"/>
            </a:endParaRPr>
          </a:p>
        </p:txBody>
      </p:sp>
      <p:sp>
        <p:nvSpPr>
          <p:cNvPr id="172" name="Google Shape;172;p22"/>
          <p:cNvSpPr txBox="1"/>
          <p:nvPr/>
        </p:nvSpPr>
        <p:spPr>
          <a:xfrm>
            <a:off x="871417" y="2768875"/>
            <a:ext cx="8564131" cy="3004412"/>
          </a:xfrm>
          <a:prstGeom prst="rect">
            <a:avLst/>
          </a:prstGeom>
          <a:noFill/>
          <a:ln>
            <a:noFill/>
          </a:ln>
        </p:spPr>
        <p:txBody>
          <a:bodyPr anchorCtr="0" anchor="t" bIns="0" lIns="0" spcFirstLastPara="1" rIns="0" wrap="square" tIns="12700">
            <a:spAutoFit/>
          </a:bodyPr>
          <a:lstStyle/>
          <a:p>
            <a:pPr indent="0" lvl="0" marL="12700" marR="5080" rtl="0" algn="l">
              <a:lnSpc>
                <a:spcPct val="114599"/>
              </a:lnSpc>
              <a:spcBef>
                <a:spcPts val="0"/>
              </a:spcBef>
              <a:spcAft>
                <a:spcPts val="0"/>
              </a:spcAft>
              <a:buNone/>
            </a:pPr>
            <a:r>
              <a:rPr lang="en-US" sz="2000">
                <a:solidFill>
                  <a:schemeClr val="dk1"/>
                </a:solidFill>
                <a:latin typeface="Teko"/>
                <a:ea typeface="Teko"/>
                <a:cs typeface="Teko"/>
                <a:sym typeface="Teko"/>
              </a:rPr>
              <a:t>Alkolik anne ya da baba, Annenin/babanın hasta olması veya evi terk etmesi, Yetişkinlerin çocukla aynı odayı ya da yatağı paylaşmaları,</a:t>
            </a:r>
            <a:endParaRPr sz="2000">
              <a:solidFill>
                <a:schemeClr val="dk1"/>
              </a:solidFill>
              <a:latin typeface="Teko"/>
              <a:ea typeface="Teko"/>
              <a:cs typeface="Teko"/>
              <a:sym typeface="Teko"/>
            </a:endParaRPr>
          </a:p>
          <a:p>
            <a:pPr indent="0" lvl="0" marL="12700" marR="0" rtl="0" algn="l">
              <a:lnSpc>
                <a:spcPct val="100000"/>
              </a:lnSpc>
              <a:spcBef>
                <a:spcPts val="690"/>
              </a:spcBef>
              <a:spcAft>
                <a:spcPts val="0"/>
              </a:spcAft>
              <a:buNone/>
            </a:pPr>
            <a:r>
              <a:rPr lang="en-US" sz="2000">
                <a:solidFill>
                  <a:schemeClr val="dk1"/>
                </a:solidFill>
                <a:latin typeface="Teko"/>
                <a:ea typeface="Teko"/>
                <a:cs typeface="Teko"/>
                <a:sym typeface="Teko"/>
              </a:rPr>
              <a:t>Annenin gece çalışmak zorunda olması nedeni ile çocuklara baba ya da üvey babanın</a:t>
            </a:r>
            <a:endParaRPr sz="2000">
              <a:solidFill>
                <a:schemeClr val="dk1"/>
              </a:solidFill>
              <a:latin typeface="Teko"/>
              <a:ea typeface="Teko"/>
              <a:cs typeface="Teko"/>
              <a:sym typeface="Teko"/>
            </a:endParaRPr>
          </a:p>
          <a:p>
            <a:pPr indent="0" lvl="0" marL="12700" marR="0" rtl="0" algn="l">
              <a:lnSpc>
                <a:spcPct val="100000"/>
              </a:lnSpc>
              <a:spcBef>
                <a:spcPts val="1065"/>
              </a:spcBef>
              <a:spcAft>
                <a:spcPts val="0"/>
              </a:spcAft>
              <a:buNone/>
            </a:pPr>
            <a:r>
              <a:rPr lang="en-US" sz="2000">
                <a:solidFill>
                  <a:schemeClr val="dk1"/>
                </a:solidFill>
                <a:latin typeface="Teko"/>
                <a:ea typeface="Teko"/>
                <a:cs typeface="Teko"/>
                <a:sym typeface="Teko"/>
              </a:rPr>
              <a:t>bakması,</a:t>
            </a:r>
            <a:endParaRPr sz="2000">
              <a:solidFill>
                <a:schemeClr val="dk1"/>
              </a:solidFill>
              <a:latin typeface="Teko"/>
              <a:ea typeface="Teko"/>
              <a:cs typeface="Teko"/>
              <a:sym typeface="Teko"/>
            </a:endParaRPr>
          </a:p>
          <a:p>
            <a:pPr indent="0" lvl="0" marL="12700" marR="2389505" rtl="0" algn="l">
              <a:lnSpc>
                <a:spcPct val="145800"/>
              </a:lnSpc>
              <a:spcBef>
                <a:spcPts val="525"/>
              </a:spcBef>
              <a:spcAft>
                <a:spcPts val="0"/>
              </a:spcAft>
              <a:buNone/>
            </a:pPr>
            <a:r>
              <a:rPr lang="en-US" sz="2000">
                <a:solidFill>
                  <a:schemeClr val="dk1"/>
                </a:solidFill>
                <a:latin typeface="Teko"/>
                <a:ea typeface="Teko"/>
                <a:cs typeface="Teko"/>
                <a:sym typeface="Teko"/>
              </a:rPr>
              <a:t>Anne veya babanın ya da her ikisinin ailesinde daha önce aile içi cinsel istismarın varlığı,</a:t>
            </a:r>
            <a:endParaRPr sz="2000">
              <a:solidFill>
                <a:schemeClr val="dk1"/>
              </a:solidFill>
              <a:latin typeface="Teko"/>
              <a:ea typeface="Teko"/>
              <a:cs typeface="Teko"/>
              <a:sym typeface="Teko"/>
            </a:endParaRPr>
          </a:p>
          <a:p>
            <a:pPr indent="0" lvl="0" marL="12700" marR="0" rtl="0" algn="l">
              <a:lnSpc>
                <a:spcPct val="100000"/>
              </a:lnSpc>
              <a:spcBef>
                <a:spcPts val="1290"/>
              </a:spcBef>
              <a:spcAft>
                <a:spcPts val="0"/>
              </a:spcAft>
              <a:buNone/>
            </a:pPr>
            <a:r>
              <a:rPr lang="en-US" sz="2000">
                <a:solidFill>
                  <a:schemeClr val="dk1"/>
                </a:solidFill>
                <a:latin typeface="Teko"/>
                <a:ea typeface="Teko"/>
                <a:cs typeface="Teko"/>
                <a:sym typeface="Teko"/>
              </a:rPr>
              <a:t>İktidarsızlık ve psikopatidir. (ruh ve sinir hastalığı)</a:t>
            </a:r>
            <a:endParaRPr sz="2000">
              <a:solidFill>
                <a:schemeClr val="dk1"/>
              </a:solidFill>
              <a:latin typeface="Teko"/>
              <a:ea typeface="Teko"/>
              <a:cs typeface="Teko"/>
              <a:sym typeface="Teko"/>
            </a:endParaRPr>
          </a:p>
        </p:txBody>
      </p:sp>
      <p:pic>
        <p:nvPicPr>
          <p:cNvPr id="173" name="Google Shape;173;p22"/>
          <p:cNvPicPr preferRelativeResize="0"/>
          <p:nvPr/>
        </p:nvPicPr>
        <p:blipFill rotWithShape="1">
          <a:blip r:embed="rId3">
            <a:alphaModFix/>
          </a:blip>
          <a:srcRect b="0" l="0" r="0" t="0"/>
          <a:stretch/>
        </p:blipFill>
        <p:spPr>
          <a:xfrm>
            <a:off x="7567605" y="4166105"/>
            <a:ext cx="4278897" cy="2353973"/>
          </a:xfrm>
          <a:prstGeom prst="rect">
            <a:avLst/>
          </a:prstGeom>
          <a:noFill/>
          <a:ln>
            <a:noFill/>
          </a:ln>
        </p:spPr>
      </p:pic>
      <p:pic>
        <p:nvPicPr>
          <p:cNvPr id="174" name="Google Shape;174;p22"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nvSpPr>
        <p:spPr>
          <a:xfrm>
            <a:off x="1469365" y="1000584"/>
            <a:ext cx="8891726" cy="628377"/>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4000"/>
              <a:buFont typeface="Teko"/>
              <a:buNone/>
            </a:pPr>
            <a:r>
              <a:rPr b="1" lang="en-US" sz="4000">
                <a:solidFill>
                  <a:schemeClr val="dk1"/>
                </a:solidFill>
                <a:latin typeface="Teko"/>
                <a:ea typeface="Teko"/>
                <a:cs typeface="Teko"/>
                <a:sym typeface="Teko"/>
              </a:rPr>
              <a:t>İSTİSMAR MAĞDURU OLAN KİŞİ BELİRTİLERİ</a:t>
            </a:r>
            <a:r>
              <a:rPr b="1" lang="en-US" sz="4000">
                <a:solidFill>
                  <a:schemeClr val="dk1"/>
                </a:solidFill>
                <a:latin typeface="Calibri"/>
                <a:ea typeface="Calibri"/>
                <a:cs typeface="Calibri"/>
                <a:sym typeface="Calibri"/>
              </a:rPr>
              <a:t>:</a:t>
            </a:r>
            <a:endParaRPr b="1" sz="4000">
              <a:solidFill>
                <a:schemeClr val="dk1"/>
              </a:solidFill>
              <a:latin typeface="Calibri"/>
              <a:ea typeface="Calibri"/>
              <a:cs typeface="Calibri"/>
              <a:sym typeface="Calibri"/>
            </a:endParaRPr>
          </a:p>
        </p:txBody>
      </p:sp>
      <p:sp>
        <p:nvSpPr>
          <p:cNvPr id="180" name="Google Shape;180;p23"/>
          <p:cNvSpPr txBox="1"/>
          <p:nvPr/>
        </p:nvSpPr>
        <p:spPr>
          <a:xfrm>
            <a:off x="871417" y="2343522"/>
            <a:ext cx="5847715" cy="1922449"/>
          </a:xfrm>
          <a:prstGeom prst="rect">
            <a:avLst/>
          </a:prstGeom>
          <a:noFill/>
          <a:ln>
            <a:noFill/>
          </a:ln>
        </p:spPr>
        <p:txBody>
          <a:bodyPr anchorCtr="0" anchor="t" bIns="0" lIns="0" spcFirstLastPara="1" rIns="0" wrap="square" tIns="66025">
            <a:spAutoFit/>
          </a:bodyPr>
          <a:lstStyle/>
          <a:p>
            <a:pPr indent="0" lvl="0" marL="12700" marR="0" rtl="0" algn="l">
              <a:lnSpc>
                <a:spcPct val="100000"/>
              </a:lnSpc>
              <a:spcBef>
                <a:spcPts val="0"/>
              </a:spcBef>
              <a:spcAft>
                <a:spcPts val="0"/>
              </a:spcAft>
              <a:buNone/>
            </a:pPr>
            <a:r>
              <a:rPr b="1" lang="en-US" sz="2000">
                <a:solidFill>
                  <a:schemeClr val="dk1"/>
                </a:solidFill>
                <a:latin typeface="Teko"/>
                <a:ea typeface="Teko"/>
                <a:cs typeface="Teko"/>
                <a:sym typeface="Teko"/>
              </a:rPr>
              <a:t>Bebeklik -4 Yaş:</a:t>
            </a:r>
            <a:endParaRPr b="1" sz="2000">
              <a:solidFill>
                <a:schemeClr val="dk1"/>
              </a:solidFill>
              <a:latin typeface="Teko"/>
              <a:ea typeface="Teko"/>
              <a:cs typeface="Teko"/>
              <a:sym typeface="Teko"/>
            </a:endParaRPr>
          </a:p>
          <a:p>
            <a:pPr indent="-342900" lvl="0" marL="355600" marR="0" rtl="0" algn="l">
              <a:lnSpc>
                <a:spcPct val="100000"/>
              </a:lnSpc>
              <a:spcBef>
                <a:spcPts val="420"/>
              </a:spcBef>
              <a:spcAft>
                <a:spcPts val="0"/>
              </a:spcAft>
              <a:buClr>
                <a:schemeClr val="dk1"/>
              </a:buClr>
              <a:buSzPts val="2000"/>
              <a:buFont typeface="Arial"/>
              <a:buChar char="•"/>
            </a:pPr>
            <a:r>
              <a:rPr lang="en-US" sz="2000">
                <a:solidFill>
                  <a:schemeClr val="dk1"/>
                </a:solidFill>
                <a:latin typeface="Teko"/>
                <a:ea typeface="Teko"/>
                <a:cs typeface="Teko"/>
                <a:sym typeface="Teko"/>
              </a:rPr>
              <a:t>Tuvalet eğitiminde bozulmalar,</a:t>
            </a:r>
            <a:endParaRPr sz="2000">
              <a:solidFill>
                <a:schemeClr val="dk1"/>
              </a:solidFill>
              <a:latin typeface="Teko"/>
              <a:ea typeface="Teko"/>
              <a:cs typeface="Teko"/>
              <a:sym typeface="Teko"/>
            </a:endParaRPr>
          </a:p>
          <a:p>
            <a:pPr indent="-342900" lvl="0" marL="355600" marR="0" rtl="0" algn="l">
              <a:lnSpc>
                <a:spcPct val="100000"/>
              </a:lnSpc>
              <a:spcBef>
                <a:spcPts val="420"/>
              </a:spcBef>
              <a:spcAft>
                <a:spcPts val="0"/>
              </a:spcAft>
              <a:buClr>
                <a:schemeClr val="dk1"/>
              </a:buClr>
              <a:buSzPts val="2000"/>
              <a:buFont typeface="Arial"/>
              <a:buChar char="•"/>
            </a:pPr>
            <a:r>
              <a:rPr lang="en-US" sz="2000">
                <a:solidFill>
                  <a:schemeClr val="dk1"/>
                </a:solidFill>
                <a:latin typeface="Teko"/>
                <a:ea typeface="Teko"/>
                <a:cs typeface="Teko"/>
                <a:sym typeface="Teko"/>
              </a:rPr>
              <a:t>Cinsel içerikli sözcükleri kullanmada artma,</a:t>
            </a:r>
            <a:endParaRPr sz="2000">
              <a:solidFill>
                <a:schemeClr val="dk1"/>
              </a:solidFill>
              <a:latin typeface="Teko"/>
              <a:ea typeface="Teko"/>
              <a:cs typeface="Teko"/>
              <a:sym typeface="Teko"/>
            </a:endParaRPr>
          </a:p>
          <a:p>
            <a:pPr indent="-342900" lvl="0" marL="355600" marR="0" rtl="0" algn="l">
              <a:lnSpc>
                <a:spcPct val="100000"/>
              </a:lnSpc>
              <a:spcBef>
                <a:spcPts val="869"/>
              </a:spcBef>
              <a:spcAft>
                <a:spcPts val="0"/>
              </a:spcAft>
              <a:buClr>
                <a:schemeClr val="dk1"/>
              </a:buClr>
              <a:buSzPts val="2000"/>
              <a:buFont typeface="Arial"/>
              <a:buChar char="•"/>
            </a:pPr>
            <a:r>
              <a:rPr lang="en-US" sz="2000">
                <a:solidFill>
                  <a:schemeClr val="dk1"/>
                </a:solidFill>
                <a:latin typeface="Teko"/>
                <a:ea typeface="Teko"/>
                <a:cs typeface="Teko"/>
                <a:sym typeface="Teko"/>
              </a:rPr>
              <a:t>Cinsel organları ile fiziksel olarak aşırı uğraşma,</a:t>
            </a:r>
            <a:endParaRPr sz="2000">
              <a:solidFill>
                <a:schemeClr val="dk1"/>
              </a:solidFill>
              <a:latin typeface="Teko"/>
              <a:ea typeface="Teko"/>
              <a:cs typeface="Teko"/>
              <a:sym typeface="Teko"/>
            </a:endParaRPr>
          </a:p>
          <a:p>
            <a:pPr indent="-342900" lvl="0" marL="355600" marR="972185" rtl="0" algn="l">
              <a:lnSpc>
                <a:spcPct val="148400"/>
              </a:lnSpc>
              <a:spcBef>
                <a:spcPts val="0"/>
              </a:spcBef>
              <a:spcAft>
                <a:spcPts val="0"/>
              </a:spcAft>
              <a:buClr>
                <a:schemeClr val="dk1"/>
              </a:buClr>
              <a:buSzPts val="2000"/>
              <a:buFont typeface="Arial"/>
              <a:buChar char="•"/>
            </a:pPr>
            <a:r>
              <a:rPr lang="en-US" sz="2000">
                <a:solidFill>
                  <a:schemeClr val="dk1"/>
                </a:solidFill>
                <a:latin typeface="Teko"/>
                <a:ea typeface="Teko"/>
                <a:cs typeface="Teko"/>
                <a:sym typeface="Teko"/>
              </a:rPr>
              <a:t>Oyunlarında cinsel içeriğin fazla olması, Uyku bozuklukları…</a:t>
            </a:r>
            <a:endParaRPr sz="2000">
              <a:solidFill>
                <a:schemeClr val="dk1"/>
              </a:solidFill>
              <a:latin typeface="Teko"/>
              <a:ea typeface="Teko"/>
              <a:cs typeface="Teko"/>
              <a:sym typeface="Teko"/>
            </a:endParaRPr>
          </a:p>
        </p:txBody>
      </p:sp>
      <p:sp>
        <p:nvSpPr>
          <p:cNvPr id="181" name="Google Shape;181;p23"/>
          <p:cNvSpPr txBox="1"/>
          <p:nvPr/>
        </p:nvSpPr>
        <p:spPr>
          <a:xfrm>
            <a:off x="707011" y="4355184"/>
            <a:ext cx="7616858" cy="1943224"/>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b="1" lang="en-US" sz="1800">
                <a:solidFill>
                  <a:schemeClr val="dk1"/>
                </a:solidFill>
                <a:latin typeface="Teko"/>
                <a:ea typeface="Teko"/>
                <a:cs typeface="Teko"/>
                <a:sym typeface="Teko"/>
              </a:rPr>
              <a:t>4 -6 Yaş:</a:t>
            </a:r>
            <a:endParaRPr b="1" sz="1800">
              <a:solidFill>
                <a:schemeClr val="dk1"/>
              </a:solidFill>
              <a:latin typeface="Teko"/>
              <a:ea typeface="Teko"/>
              <a:cs typeface="Teko"/>
              <a:sym typeface="Teko"/>
            </a:endParaRPr>
          </a:p>
          <a:p>
            <a:pPr indent="-285750" lvl="0" marL="298450" marR="0" rtl="0" algn="l">
              <a:lnSpc>
                <a:spcPct val="100000"/>
              </a:lnSpc>
              <a:spcBef>
                <a:spcPts val="869"/>
              </a:spcBef>
              <a:spcAft>
                <a:spcPts val="0"/>
              </a:spcAft>
              <a:buClr>
                <a:schemeClr val="dk1"/>
              </a:buClr>
              <a:buSzPts val="1800"/>
              <a:buFont typeface="Arial"/>
              <a:buChar char="•"/>
            </a:pPr>
            <a:r>
              <a:rPr lang="en-US" sz="1800">
                <a:solidFill>
                  <a:schemeClr val="dk1"/>
                </a:solidFill>
                <a:latin typeface="Teko"/>
                <a:ea typeface="Teko"/>
                <a:cs typeface="Teko"/>
                <a:sym typeface="Teko"/>
              </a:rPr>
              <a:t>Korku, (yetişkinlerden aşırı derecede korkma)</a:t>
            </a:r>
            <a:endParaRPr sz="1800">
              <a:solidFill>
                <a:schemeClr val="dk1"/>
              </a:solidFill>
              <a:latin typeface="Teko"/>
              <a:ea typeface="Teko"/>
              <a:cs typeface="Teko"/>
              <a:sym typeface="Teko"/>
            </a:endParaRPr>
          </a:p>
          <a:p>
            <a:pPr indent="-285750" lvl="0" marL="298450" marR="5080" rtl="0" algn="l">
              <a:lnSpc>
                <a:spcPct val="148400"/>
              </a:lnSpc>
              <a:spcBef>
                <a:spcPts val="0"/>
              </a:spcBef>
              <a:spcAft>
                <a:spcPts val="0"/>
              </a:spcAft>
              <a:buClr>
                <a:schemeClr val="dk1"/>
              </a:buClr>
              <a:buSzPts val="1800"/>
              <a:buFont typeface="Arial"/>
              <a:buChar char="•"/>
            </a:pPr>
            <a:r>
              <a:rPr lang="en-US" sz="1800">
                <a:solidFill>
                  <a:schemeClr val="dk1"/>
                </a:solidFill>
                <a:latin typeface="Teko"/>
                <a:ea typeface="Teko"/>
                <a:cs typeface="Teko"/>
                <a:sym typeface="Teko"/>
              </a:rPr>
              <a:t>Cinsel içerikli sözcük ve davranışlarda artma, (cinsel organları gösterme, cinsel organları ile aşırı fiziksel uğraş veya açık mastürbasyon)</a:t>
            </a:r>
            <a:endParaRPr sz="1800">
              <a:solidFill>
                <a:schemeClr val="dk1"/>
              </a:solidFill>
              <a:latin typeface="Teko"/>
              <a:ea typeface="Teko"/>
              <a:cs typeface="Teko"/>
              <a:sym typeface="Teko"/>
            </a:endParaRPr>
          </a:p>
          <a:p>
            <a:pPr indent="-285750" lvl="0" marL="298450" marR="3319779" rtl="0" algn="l">
              <a:lnSpc>
                <a:spcPct val="114599"/>
              </a:lnSpc>
              <a:spcBef>
                <a:spcPts val="525"/>
              </a:spcBef>
              <a:spcAft>
                <a:spcPts val="0"/>
              </a:spcAft>
              <a:buClr>
                <a:schemeClr val="dk1"/>
              </a:buClr>
              <a:buSzPts val="1800"/>
              <a:buFont typeface="Arial"/>
              <a:buChar char="•"/>
            </a:pPr>
            <a:r>
              <a:rPr lang="en-US" sz="1800">
                <a:solidFill>
                  <a:schemeClr val="dk1"/>
                </a:solidFill>
                <a:latin typeface="Teko"/>
                <a:ea typeface="Teko"/>
                <a:cs typeface="Teko"/>
                <a:sym typeface="Teko"/>
              </a:rPr>
              <a:t>Cinsel ilişkiyi ayrıntılı olarak bilme. Gaitayı tutamama,</a:t>
            </a:r>
            <a:endParaRPr sz="1800">
              <a:solidFill>
                <a:schemeClr val="dk1"/>
              </a:solidFill>
              <a:latin typeface="Teko"/>
              <a:ea typeface="Teko"/>
              <a:cs typeface="Teko"/>
              <a:sym typeface="Teko"/>
            </a:endParaRPr>
          </a:p>
        </p:txBody>
      </p:sp>
      <p:pic>
        <p:nvPicPr>
          <p:cNvPr descr="çizgi film, Bebek oyuncakları, iç mekan, oyuncak içeren bir resim" id="182" name="Google Shape;182;p23"/>
          <p:cNvPicPr preferRelativeResize="0"/>
          <p:nvPr/>
        </p:nvPicPr>
        <p:blipFill rotWithShape="1">
          <a:blip r:embed="rId3">
            <a:alphaModFix/>
          </a:blip>
          <a:srcRect b="0" l="0" r="0" t="0"/>
          <a:stretch/>
        </p:blipFill>
        <p:spPr>
          <a:xfrm>
            <a:off x="9128641" y="4587471"/>
            <a:ext cx="3063359" cy="2279564"/>
          </a:xfrm>
          <a:prstGeom prst="rect">
            <a:avLst/>
          </a:prstGeom>
          <a:noFill/>
          <a:ln>
            <a:noFill/>
          </a:ln>
        </p:spPr>
      </p:pic>
      <p:pic>
        <p:nvPicPr>
          <p:cNvPr id="183" name="Google Shape;183;p23"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nvSpPr>
        <p:spPr>
          <a:xfrm>
            <a:off x="871417" y="1021545"/>
            <a:ext cx="8402819" cy="5317866"/>
          </a:xfrm>
          <a:prstGeom prst="rect">
            <a:avLst/>
          </a:prstGeom>
          <a:noFill/>
          <a:ln>
            <a:noFill/>
          </a:ln>
        </p:spPr>
        <p:txBody>
          <a:bodyPr anchorCtr="0" anchor="t" bIns="0" lIns="0" spcFirstLastPara="1" rIns="0" wrap="square" tIns="144125">
            <a:spAutoFit/>
          </a:bodyPr>
          <a:lstStyle/>
          <a:p>
            <a:pPr indent="0" lvl="0" marL="12700" marR="0" rtl="0" algn="l">
              <a:lnSpc>
                <a:spcPct val="100000"/>
              </a:lnSpc>
              <a:spcBef>
                <a:spcPts val="0"/>
              </a:spcBef>
              <a:spcAft>
                <a:spcPts val="0"/>
              </a:spcAft>
              <a:buNone/>
            </a:pPr>
            <a:r>
              <a:rPr b="1" lang="en-US" sz="2000">
                <a:solidFill>
                  <a:schemeClr val="dk1"/>
                </a:solidFill>
                <a:latin typeface="Teko"/>
                <a:ea typeface="Teko"/>
                <a:cs typeface="Teko"/>
                <a:sym typeface="Teko"/>
              </a:rPr>
              <a:t>7 -16 Yaş:</a:t>
            </a:r>
            <a:endParaRPr b="1" sz="2000">
              <a:solidFill>
                <a:schemeClr val="dk1"/>
              </a:solidFill>
              <a:latin typeface="Teko"/>
              <a:ea typeface="Teko"/>
              <a:cs typeface="Teko"/>
              <a:sym typeface="Teko"/>
            </a:endParaRPr>
          </a:p>
          <a:p>
            <a:pPr indent="0" lvl="0" marL="12700" marR="0" rtl="0" algn="l">
              <a:lnSpc>
                <a:spcPct val="100000"/>
              </a:lnSpc>
              <a:spcBef>
                <a:spcPts val="1035"/>
              </a:spcBef>
              <a:spcAft>
                <a:spcPts val="0"/>
              </a:spcAft>
              <a:buNone/>
            </a:pPr>
            <a:r>
              <a:rPr lang="en-US" sz="2000">
                <a:solidFill>
                  <a:schemeClr val="dk1"/>
                </a:solidFill>
                <a:latin typeface="Teko"/>
                <a:ea typeface="Teko"/>
                <a:cs typeface="Teko"/>
                <a:sym typeface="Teko"/>
              </a:rPr>
              <a:t>Okul başarısında düşme,</a:t>
            </a:r>
            <a:endParaRPr sz="2000">
              <a:solidFill>
                <a:schemeClr val="dk1"/>
              </a:solidFill>
              <a:latin typeface="Teko"/>
              <a:ea typeface="Teko"/>
              <a:cs typeface="Teko"/>
              <a:sym typeface="Teko"/>
            </a:endParaRPr>
          </a:p>
          <a:p>
            <a:pPr indent="0" lvl="0" marL="12700" marR="4013200" rtl="0" algn="l">
              <a:lnSpc>
                <a:spcPct val="159100"/>
              </a:lnSpc>
              <a:spcBef>
                <a:spcPts val="0"/>
              </a:spcBef>
              <a:spcAft>
                <a:spcPts val="0"/>
              </a:spcAft>
              <a:buNone/>
            </a:pPr>
            <a:r>
              <a:rPr lang="en-US" sz="2000">
                <a:solidFill>
                  <a:schemeClr val="dk1"/>
                </a:solidFill>
                <a:latin typeface="Teko"/>
                <a:ea typeface="Teko"/>
                <a:cs typeface="Teko"/>
                <a:sym typeface="Teko"/>
              </a:rPr>
              <a:t>Korku (özellikle yetişkinlerden), </a:t>
            </a:r>
            <a:endParaRPr sz="2000">
              <a:solidFill>
                <a:schemeClr val="dk1"/>
              </a:solidFill>
              <a:latin typeface="Teko"/>
              <a:ea typeface="Teko"/>
              <a:cs typeface="Teko"/>
              <a:sym typeface="Teko"/>
            </a:endParaRPr>
          </a:p>
          <a:p>
            <a:pPr indent="0" lvl="0" marL="12700" marR="4013200" rtl="0" algn="l">
              <a:lnSpc>
                <a:spcPct val="159100"/>
              </a:lnSpc>
              <a:spcBef>
                <a:spcPts val="0"/>
              </a:spcBef>
              <a:spcAft>
                <a:spcPts val="0"/>
              </a:spcAft>
              <a:buNone/>
            </a:pPr>
            <a:r>
              <a:rPr lang="en-US" sz="2000">
                <a:solidFill>
                  <a:schemeClr val="dk1"/>
                </a:solidFill>
                <a:latin typeface="Teko"/>
                <a:ea typeface="Teko"/>
                <a:cs typeface="Teko"/>
                <a:sym typeface="Teko"/>
              </a:rPr>
              <a:t>Depresif belirtiler,</a:t>
            </a:r>
            <a:endParaRPr sz="2000">
              <a:solidFill>
                <a:schemeClr val="dk1"/>
              </a:solidFill>
              <a:latin typeface="Teko"/>
              <a:ea typeface="Teko"/>
              <a:cs typeface="Teko"/>
              <a:sym typeface="Teko"/>
            </a:endParaRPr>
          </a:p>
          <a:p>
            <a:pPr indent="0" lvl="0" marL="12700" marR="0" rtl="0" algn="l">
              <a:lnSpc>
                <a:spcPct val="100000"/>
              </a:lnSpc>
              <a:spcBef>
                <a:spcPts val="1560"/>
              </a:spcBef>
              <a:spcAft>
                <a:spcPts val="0"/>
              </a:spcAft>
              <a:buNone/>
            </a:pPr>
            <a:r>
              <a:rPr lang="en-US" sz="2000">
                <a:solidFill>
                  <a:schemeClr val="dk1"/>
                </a:solidFill>
                <a:latin typeface="Teko"/>
                <a:ea typeface="Teko"/>
                <a:cs typeface="Teko"/>
                <a:sym typeface="Teko"/>
              </a:rPr>
              <a:t>Aşırı veya açıktan mastürbasyon,</a:t>
            </a:r>
            <a:endParaRPr sz="2000">
              <a:solidFill>
                <a:schemeClr val="dk1"/>
              </a:solidFill>
              <a:latin typeface="Teko"/>
              <a:ea typeface="Teko"/>
              <a:cs typeface="Teko"/>
              <a:sym typeface="Teko"/>
            </a:endParaRPr>
          </a:p>
          <a:p>
            <a:pPr indent="0" lvl="0" marL="12700" marR="0" rtl="0" algn="l">
              <a:lnSpc>
                <a:spcPct val="100000"/>
              </a:lnSpc>
              <a:spcBef>
                <a:spcPts val="960"/>
              </a:spcBef>
              <a:spcAft>
                <a:spcPts val="0"/>
              </a:spcAft>
              <a:buNone/>
            </a:pPr>
            <a:r>
              <a:rPr lang="en-US" sz="2000">
                <a:solidFill>
                  <a:schemeClr val="dk1"/>
                </a:solidFill>
                <a:latin typeface="Teko"/>
                <a:ea typeface="Teko"/>
                <a:cs typeface="Teko"/>
                <a:sym typeface="Teko"/>
              </a:rPr>
              <a:t>Cinsel konularla aşırı uğraşma,</a:t>
            </a:r>
            <a:endParaRPr sz="2000">
              <a:solidFill>
                <a:schemeClr val="dk1"/>
              </a:solidFill>
              <a:latin typeface="Teko"/>
              <a:ea typeface="Teko"/>
              <a:cs typeface="Teko"/>
              <a:sym typeface="Teko"/>
            </a:endParaRPr>
          </a:p>
          <a:p>
            <a:pPr indent="0" lvl="0" marL="12700" marR="0" rtl="0" algn="l">
              <a:lnSpc>
                <a:spcPct val="100000"/>
              </a:lnSpc>
              <a:spcBef>
                <a:spcPts val="1260"/>
              </a:spcBef>
              <a:spcAft>
                <a:spcPts val="0"/>
              </a:spcAft>
              <a:buNone/>
            </a:pPr>
            <a:r>
              <a:rPr lang="en-US" sz="2000">
                <a:solidFill>
                  <a:schemeClr val="dk1"/>
                </a:solidFill>
                <a:latin typeface="Teko"/>
                <a:ea typeface="Teko"/>
                <a:cs typeface="Teko"/>
                <a:sym typeface="Teko"/>
              </a:rPr>
              <a:t>Evden kaçma veya eve gitmede isteksizlik,</a:t>
            </a:r>
            <a:endParaRPr sz="2000">
              <a:solidFill>
                <a:schemeClr val="dk1"/>
              </a:solidFill>
              <a:latin typeface="Teko"/>
              <a:ea typeface="Teko"/>
              <a:cs typeface="Teko"/>
              <a:sym typeface="Teko"/>
            </a:endParaRPr>
          </a:p>
          <a:p>
            <a:pPr indent="0" lvl="0" marL="12700" marR="5080" rtl="0" algn="l">
              <a:lnSpc>
                <a:spcPct val="159100"/>
              </a:lnSpc>
              <a:spcBef>
                <a:spcPts val="525"/>
              </a:spcBef>
              <a:spcAft>
                <a:spcPts val="0"/>
              </a:spcAft>
              <a:buNone/>
            </a:pPr>
            <a:r>
              <a:rPr lang="en-US" sz="2000">
                <a:solidFill>
                  <a:schemeClr val="dk1"/>
                </a:solidFill>
                <a:latin typeface="Teko"/>
                <a:ea typeface="Teko"/>
                <a:cs typeface="Teko"/>
                <a:sym typeface="Teko"/>
              </a:rPr>
              <a:t>Yaşa uygun olmayan davranışlarda artma (abla, ağabey, anne, baba davranışları gösterme),</a:t>
            </a:r>
            <a:endParaRPr sz="2000">
              <a:solidFill>
                <a:schemeClr val="dk1"/>
              </a:solidFill>
              <a:latin typeface="Teko"/>
              <a:ea typeface="Teko"/>
              <a:cs typeface="Teko"/>
              <a:sym typeface="Teko"/>
            </a:endParaRPr>
          </a:p>
          <a:p>
            <a:pPr indent="0" lvl="0" marL="12700" marR="0" rtl="0" algn="l">
              <a:lnSpc>
                <a:spcPct val="100000"/>
              </a:lnSpc>
              <a:spcBef>
                <a:spcPts val="1935"/>
              </a:spcBef>
              <a:spcAft>
                <a:spcPts val="0"/>
              </a:spcAft>
              <a:buNone/>
            </a:pPr>
            <a:r>
              <a:rPr lang="en-US" sz="2000">
                <a:solidFill>
                  <a:schemeClr val="dk1"/>
                </a:solidFill>
                <a:latin typeface="Teko"/>
                <a:ea typeface="Teko"/>
                <a:cs typeface="Teko"/>
                <a:sym typeface="Teko"/>
              </a:rPr>
              <a:t>Tırnak yeme, tikler,</a:t>
            </a:r>
            <a:endParaRPr sz="2000">
              <a:solidFill>
                <a:schemeClr val="dk1"/>
              </a:solidFill>
              <a:latin typeface="Teko"/>
              <a:ea typeface="Teko"/>
              <a:cs typeface="Teko"/>
              <a:sym typeface="Teko"/>
            </a:endParaRPr>
          </a:p>
          <a:p>
            <a:pPr indent="0" lvl="0" marL="12700" marR="1471295" rtl="0" algn="l">
              <a:lnSpc>
                <a:spcPct val="159100"/>
              </a:lnSpc>
              <a:spcBef>
                <a:spcPts val="0"/>
              </a:spcBef>
              <a:spcAft>
                <a:spcPts val="0"/>
              </a:spcAft>
              <a:buNone/>
            </a:pPr>
            <a:r>
              <a:rPr lang="en-US" sz="2000">
                <a:solidFill>
                  <a:schemeClr val="dk1"/>
                </a:solidFill>
                <a:latin typeface="Teko"/>
                <a:ea typeface="Teko"/>
                <a:cs typeface="Teko"/>
                <a:sym typeface="Teko"/>
              </a:rPr>
              <a:t>Cinsel saldırganlık (başkalarını cinsel ilişkiye zorlama), </a:t>
            </a:r>
            <a:endParaRPr sz="2000">
              <a:solidFill>
                <a:schemeClr val="dk1"/>
              </a:solidFill>
              <a:latin typeface="Teko"/>
              <a:ea typeface="Teko"/>
              <a:cs typeface="Teko"/>
              <a:sym typeface="Teko"/>
            </a:endParaRPr>
          </a:p>
          <a:p>
            <a:pPr indent="0" lvl="0" marL="12700" marR="1471295" rtl="0" algn="l">
              <a:lnSpc>
                <a:spcPct val="159100"/>
              </a:lnSpc>
              <a:spcBef>
                <a:spcPts val="0"/>
              </a:spcBef>
              <a:spcAft>
                <a:spcPts val="0"/>
              </a:spcAft>
              <a:buNone/>
            </a:pPr>
            <a:r>
              <a:rPr lang="en-US" sz="2000">
                <a:solidFill>
                  <a:schemeClr val="dk1"/>
                </a:solidFill>
                <a:latin typeface="Teko"/>
                <a:ea typeface="Teko"/>
                <a:cs typeface="Teko"/>
                <a:sym typeface="Teko"/>
              </a:rPr>
              <a:t>Kendine zarar verme, intihar girişimleri.</a:t>
            </a:r>
            <a:endParaRPr sz="2000">
              <a:solidFill>
                <a:schemeClr val="dk1"/>
              </a:solidFill>
              <a:latin typeface="Teko"/>
              <a:ea typeface="Teko"/>
              <a:cs typeface="Teko"/>
              <a:sym typeface="Teko"/>
            </a:endParaRPr>
          </a:p>
        </p:txBody>
      </p:sp>
      <p:pic>
        <p:nvPicPr>
          <p:cNvPr descr="taslak, çizim, çizgi sanatı, kırpıntı çizim içeren bir resim&#10;&#10;Açıklama otomatik olarak oluşturuldu" id="189" name="Google Shape;189;p24"/>
          <p:cNvPicPr preferRelativeResize="0"/>
          <p:nvPr/>
        </p:nvPicPr>
        <p:blipFill rotWithShape="1">
          <a:blip r:embed="rId3">
            <a:alphaModFix/>
          </a:blip>
          <a:srcRect b="0" l="0" r="0" t="0"/>
          <a:stretch/>
        </p:blipFill>
        <p:spPr>
          <a:xfrm>
            <a:off x="8537713" y="4632532"/>
            <a:ext cx="3645264" cy="2200241"/>
          </a:xfrm>
          <a:prstGeom prst="rect">
            <a:avLst/>
          </a:prstGeom>
          <a:noFill/>
          <a:ln>
            <a:noFill/>
          </a:ln>
        </p:spPr>
      </p:pic>
      <p:pic>
        <p:nvPicPr>
          <p:cNvPr id="190" name="Google Shape;190;p24"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nvSpPr>
        <p:spPr>
          <a:xfrm>
            <a:off x="1453328" y="984223"/>
            <a:ext cx="7927200" cy="5671800"/>
          </a:xfrm>
          <a:prstGeom prst="rect">
            <a:avLst/>
          </a:prstGeom>
          <a:noFill/>
          <a:ln>
            <a:noFill/>
          </a:ln>
        </p:spPr>
        <p:txBody>
          <a:bodyPr anchorCtr="0" anchor="t" bIns="0" lIns="0" spcFirstLastPara="1" rIns="0" wrap="square" tIns="115550">
            <a:spAutoFit/>
          </a:bodyPr>
          <a:lstStyle/>
          <a:p>
            <a:pPr indent="0" lvl="0" marL="12700" marR="0" rtl="0" algn="l">
              <a:lnSpc>
                <a:spcPct val="100000"/>
              </a:lnSpc>
              <a:spcBef>
                <a:spcPts val="0"/>
              </a:spcBef>
              <a:spcAft>
                <a:spcPts val="0"/>
              </a:spcAft>
              <a:buNone/>
            </a:pPr>
            <a:r>
              <a:rPr b="1" lang="en-US" sz="2000">
                <a:solidFill>
                  <a:schemeClr val="dk1"/>
                </a:solidFill>
                <a:latin typeface="Teko"/>
                <a:ea typeface="Teko"/>
                <a:cs typeface="Teko"/>
                <a:sym typeface="Teko"/>
              </a:rPr>
              <a:t>Yetişkinlerde:</a:t>
            </a:r>
            <a:endParaRPr b="1" sz="2000">
              <a:solidFill>
                <a:schemeClr val="dk1"/>
              </a:solidFill>
              <a:latin typeface="Teko"/>
              <a:ea typeface="Teko"/>
              <a:cs typeface="Teko"/>
              <a:sym typeface="Teko"/>
            </a:endParaRPr>
          </a:p>
          <a:p>
            <a:pPr indent="0" lvl="0" marL="12700" marR="0" rtl="0" algn="l">
              <a:lnSpc>
                <a:spcPct val="100000"/>
              </a:lnSpc>
              <a:spcBef>
                <a:spcPts val="810"/>
              </a:spcBef>
              <a:spcAft>
                <a:spcPts val="0"/>
              </a:spcAft>
              <a:buNone/>
            </a:pPr>
            <a:r>
              <a:rPr lang="en-US" sz="2000">
                <a:solidFill>
                  <a:schemeClr val="dk1"/>
                </a:solidFill>
                <a:latin typeface="Teko"/>
                <a:ea typeface="Teko"/>
                <a:cs typeface="Teko"/>
                <a:sym typeface="Teko"/>
              </a:rPr>
              <a:t>Tedaviye rağmen bir türlü geçmeyen ağrılar,</a:t>
            </a:r>
            <a:endParaRPr sz="2000">
              <a:solidFill>
                <a:schemeClr val="dk1"/>
              </a:solidFill>
              <a:latin typeface="Teko"/>
              <a:ea typeface="Teko"/>
              <a:cs typeface="Teko"/>
              <a:sym typeface="Teko"/>
            </a:endParaRPr>
          </a:p>
          <a:p>
            <a:pPr indent="0" lvl="0" marL="12700" marR="0" rtl="0" algn="l">
              <a:lnSpc>
                <a:spcPct val="100000"/>
              </a:lnSpc>
              <a:spcBef>
                <a:spcPts val="1260"/>
              </a:spcBef>
              <a:spcAft>
                <a:spcPts val="0"/>
              </a:spcAft>
              <a:buNone/>
            </a:pPr>
            <a:r>
              <a:rPr lang="en-US" sz="2000">
                <a:solidFill>
                  <a:schemeClr val="dk1"/>
                </a:solidFill>
                <a:latin typeface="Teko"/>
                <a:ea typeface="Teko"/>
                <a:cs typeface="Teko"/>
                <a:sym typeface="Teko"/>
              </a:rPr>
              <a:t>Jinekolojik ve cinsel rahatsızlıklar,</a:t>
            </a:r>
            <a:endParaRPr sz="2000">
              <a:solidFill>
                <a:schemeClr val="dk1"/>
              </a:solidFill>
              <a:latin typeface="Teko"/>
              <a:ea typeface="Teko"/>
              <a:cs typeface="Teko"/>
              <a:sym typeface="Teko"/>
            </a:endParaRPr>
          </a:p>
          <a:p>
            <a:pPr indent="0" lvl="0" marL="12700" marR="0" rtl="0" algn="l">
              <a:lnSpc>
                <a:spcPct val="100000"/>
              </a:lnSpc>
              <a:spcBef>
                <a:spcPts val="810"/>
              </a:spcBef>
              <a:spcAft>
                <a:spcPts val="0"/>
              </a:spcAft>
              <a:buNone/>
            </a:pPr>
            <a:r>
              <a:rPr lang="en-US" sz="2000">
                <a:solidFill>
                  <a:schemeClr val="dk1"/>
                </a:solidFill>
                <a:latin typeface="Teko"/>
                <a:ea typeface="Teko"/>
                <a:cs typeface="Teko"/>
                <a:sym typeface="Teko"/>
              </a:rPr>
              <a:t>Uyku bozuklukları, karanlıktan korkma,</a:t>
            </a:r>
            <a:endParaRPr sz="2000">
              <a:solidFill>
                <a:schemeClr val="dk1"/>
              </a:solidFill>
              <a:latin typeface="Teko"/>
              <a:ea typeface="Teko"/>
              <a:cs typeface="Teko"/>
              <a:sym typeface="Teko"/>
            </a:endParaRPr>
          </a:p>
          <a:p>
            <a:pPr indent="0" lvl="0" marL="12700" marR="0" rtl="0" algn="l">
              <a:lnSpc>
                <a:spcPct val="100000"/>
              </a:lnSpc>
              <a:spcBef>
                <a:spcPts val="885"/>
              </a:spcBef>
              <a:spcAft>
                <a:spcPts val="0"/>
              </a:spcAft>
              <a:buNone/>
            </a:pPr>
            <a:r>
              <a:rPr lang="en-US" sz="2000">
                <a:solidFill>
                  <a:schemeClr val="dk1"/>
                </a:solidFill>
                <a:latin typeface="Teko"/>
                <a:ea typeface="Teko"/>
                <a:cs typeface="Teko"/>
                <a:sym typeface="Teko"/>
              </a:rPr>
              <a:t>Gece yarısı birisinin eve gireceğinden korkma,</a:t>
            </a:r>
            <a:endParaRPr sz="2000">
              <a:solidFill>
                <a:schemeClr val="dk1"/>
              </a:solidFill>
              <a:latin typeface="Teko"/>
              <a:ea typeface="Teko"/>
              <a:cs typeface="Teko"/>
              <a:sym typeface="Teko"/>
            </a:endParaRPr>
          </a:p>
          <a:p>
            <a:pPr indent="0" lvl="0" marL="12700" marR="0" rtl="0" algn="l">
              <a:lnSpc>
                <a:spcPct val="100000"/>
              </a:lnSpc>
              <a:spcBef>
                <a:spcPts val="1260"/>
              </a:spcBef>
              <a:spcAft>
                <a:spcPts val="0"/>
              </a:spcAft>
              <a:buNone/>
            </a:pPr>
            <a:r>
              <a:rPr lang="en-US" sz="2000">
                <a:solidFill>
                  <a:schemeClr val="dk1"/>
                </a:solidFill>
                <a:latin typeface="Teko"/>
                <a:ea typeface="Teko"/>
                <a:cs typeface="Teko"/>
                <a:sym typeface="Teko"/>
              </a:rPr>
              <a:t>Aşırı cinsel davranışlar,</a:t>
            </a:r>
            <a:endParaRPr sz="2000">
              <a:solidFill>
                <a:schemeClr val="dk1"/>
              </a:solidFill>
              <a:latin typeface="Teko"/>
              <a:ea typeface="Teko"/>
              <a:cs typeface="Teko"/>
              <a:sym typeface="Teko"/>
            </a:endParaRPr>
          </a:p>
          <a:p>
            <a:pPr indent="0" lvl="0" marL="12700" marR="2743835" rtl="0" algn="l">
              <a:lnSpc>
                <a:spcPct val="147700"/>
              </a:lnSpc>
              <a:spcBef>
                <a:spcPts val="0"/>
              </a:spcBef>
              <a:spcAft>
                <a:spcPts val="0"/>
              </a:spcAft>
              <a:buNone/>
            </a:pPr>
            <a:r>
              <a:rPr lang="en-US" sz="2000">
                <a:solidFill>
                  <a:schemeClr val="dk1"/>
                </a:solidFill>
                <a:latin typeface="Teko"/>
                <a:ea typeface="Teko"/>
                <a:cs typeface="Teko"/>
                <a:sym typeface="Teko"/>
              </a:rPr>
              <a:t>Yeme bozuklukları, hamilelik sırasında utanç, </a:t>
            </a:r>
            <a:endParaRPr sz="2000">
              <a:solidFill>
                <a:schemeClr val="dk1"/>
              </a:solidFill>
              <a:latin typeface="Teko"/>
              <a:ea typeface="Teko"/>
              <a:cs typeface="Teko"/>
              <a:sym typeface="Teko"/>
            </a:endParaRPr>
          </a:p>
          <a:p>
            <a:pPr indent="0" lvl="0" marL="12700" marR="2743835" rtl="0" algn="l">
              <a:lnSpc>
                <a:spcPct val="147700"/>
              </a:lnSpc>
              <a:spcBef>
                <a:spcPts val="0"/>
              </a:spcBef>
              <a:spcAft>
                <a:spcPts val="0"/>
              </a:spcAft>
              <a:buNone/>
            </a:pPr>
            <a:r>
              <a:rPr lang="en-US" sz="2000">
                <a:solidFill>
                  <a:schemeClr val="dk1"/>
                </a:solidFill>
                <a:latin typeface="Teko"/>
                <a:ea typeface="Teko"/>
                <a:cs typeface="Teko"/>
                <a:sym typeface="Teko"/>
              </a:rPr>
              <a:t>Ebeveyn olma sorunları, Kendine zarar verme,</a:t>
            </a:r>
            <a:endParaRPr sz="2000">
              <a:solidFill>
                <a:schemeClr val="dk1"/>
              </a:solidFill>
              <a:latin typeface="Teko"/>
              <a:ea typeface="Teko"/>
              <a:cs typeface="Teko"/>
              <a:sym typeface="Teko"/>
            </a:endParaRPr>
          </a:p>
          <a:p>
            <a:pPr indent="0" lvl="0" marL="12700" marR="1071880" rtl="0" algn="l">
              <a:lnSpc>
                <a:spcPct val="147700"/>
              </a:lnSpc>
              <a:spcBef>
                <a:spcPts val="0"/>
              </a:spcBef>
              <a:spcAft>
                <a:spcPts val="0"/>
              </a:spcAft>
              <a:buNone/>
            </a:pPr>
            <a:r>
              <a:rPr lang="en-US" sz="2000">
                <a:solidFill>
                  <a:schemeClr val="dk1"/>
                </a:solidFill>
                <a:latin typeface="Teko"/>
                <a:ea typeface="Teko"/>
                <a:cs typeface="Teko"/>
                <a:sym typeface="Teko"/>
              </a:rPr>
              <a:t>Düşük özbenlik, sürekli suçluluk ve utanç duyma, depresyon, </a:t>
            </a:r>
            <a:endParaRPr sz="2000">
              <a:solidFill>
                <a:schemeClr val="dk1"/>
              </a:solidFill>
              <a:latin typeface="Teko"/>
              <a:ea typeface="Teko"/>
              <a:cs typeface="Teko"/>
              <a:sym typeface="Teko"/>
            </a:endParaRPr>
          </a:p>
          <a:p>
            <a:pPr indent="0" lvl="0" marL="12700" marR="1071880" rtl="0" algn="l">
              <a:lnSpc>
                <a:spcPct val="147700"/>
              </a:lnSpc>
              <a:spcBef>
                <a:spcPts val="0"/>
              </a:spcBef>
              <a:spcAft>
                <a:spcPts val="0"/>
              </a:spcAft>
              <a:buNone/>
            </a:pPr>
            <a:r>
              <a:rPr lang="en-US" sz="2000">
                <a:solidFill>
                  <a:schemeClr val="dk1"/>
                </a:solidFill>
                <a:latin typeface="Teko"/>
                <a:ea typeface="Teko"/>
                <a:cs typeface="Teko"/>
                <a:sym typeface="Teko"/>
              </a:rPr>
              <a:t>Bütünsel olarak kötü olduğuna inanç,</a:t>
            </a:r>
            <a:endParaRPr sz="2000">
              <a:solidFill>
                <a:schemeClr val="dk1"/>
              </a:solidFill>
              <a:latin typeface="Teko"/>
              <a:ea typeface="Teko"/>
              <a:cs typeface="Teko"/>
              <a:sym typeface="Teko"/>
            </a:endParaRPr>
          </a:p>
          <a:p>
            <a:pPr indent="0" lvl="0" marL="12700" marR="0" rtl="0" algn="l">
              <a:lnSpc>
                <a:spcPct val="100000"/>
              </a:lnSpc>
              <a:spcBef>
                <a:spcPts val="1260"/>
              </a:spcBef>
              <a:spcAft>
                <a:spcPts val="0"/>
              </a:spcAft>
              <a:buNone/>
            </a:pPr>
            <a:r>
              <a:rPr lang="en-US" sz="2000">
                <a:solidFill>
                  <a:schemeClr val="dk1"/>
                </a:solidFill>
                <a:latin typeface="Teko"/>
                <a:ea typeface="Teko"/>
                <a:cs typeface="Teko"/>
                <a:sym typeface="Teko"/>
              </a:rPr>
              <a:t>Ait olamama, yerleşememe, ötekilere güven duyma konusunda zorluk,</a:t>
            </a:r>
            <a:endParaRPr sz="2000">
              <a:solidFill>
                <a:schemeClr val="dk1"/>
              </a:solidFill>
              <a:latin typeface="Teko"/>
              <a:ea typeface="Teko"/>
              <a:cs typeface="Teko"/>
              <a:sym typeface="Teko"/>
            </a:endParaRPr>
          </a:p>
          <a:p>
            <a:pPr indent="0" lvl="0" marL="12700" marR="0" rtl="0" algn="l">
              <a:lnSpc>
                <a:spcPct val="100000"/>
              </a:lnSpc>
              <a:spcBef>
                <a:spcPts val="810"/>
              </a:spcBef>
              <a:spcAft>
                <a:spcPts val="0"/>
              </a:spcAft>
              <a:buNone/>
            </a:pPr>
            <a:r>
              <a:rPr lang="en-US" sz="2000">
                <a:solidFill>
                  <a:schemeClr val="dk1"/>
                </a:solidFill>
                <a:latin typeface="Teko"/>
                <a:ea typeface="Teko"/>
                <a:cs typeface="Teko"/>
                <a:sym typeface="Teko"/>
              </a:rPr>
              <a:t>Aşırı sosyalleşme ya da izolasyon,</a:t>
            </a:r>
            <a:endParaRPr sz="2000">
              <a:solidFill>
                <a:schemeClr val="dk1"/>
              </a:solidFill>
              <a:latin typeface="Teko"/>
              <a:ea typeface="Teko"/>
              <a:cs typeface="Teko"/>
              <a:sym typeface="Teko"/>
            </a:endParaRPr>
          </a:p>
          <a:p>
            <a:pPr indent="0" lvl="0" marL="12700" marR="0" rtl="0" algn="l">
              <a:lnSpc>
                <a:spcPct val="100000"/>
              </a:lnSpc>
              <a:spcBef>
                <a:spcPts val="434"/>
              </a:spcBef>
              <a:spcAft>
                <a:spcPts val="0"/>
              </a:spcAft>
              <a:buNone/>
            </a:pPr>
            <a:r>
              <a:rPr lang="en-US" sz="2000">
                <a:solidFill>
                  <a:schemeClr val="dk1"/>
                </a:solidFill>
                <a:latin typeface="Teko"/>
                <a:ea typeface="Teko"/>
                <a:cs typeface="Teko"/>
                <a:sym typeface="Teko"/>
              </a:rPr>
              <a:t>Cinsel ve fiziksel saldırılardan kendini koruyamama.</a:t>
            </a:r>
            <a:endParaRPr sz="2000">
              <a:solidFill>
                <a:schemeClr val="dk1"/>
              </a:solidFill>
              <a:latin typeface="Teko"/>
              <a:ea typeface="Teko"/>
              <a:cs typeface="Teko"/>
              <a:sym typeface="Teko"/>
            </a:endParaRPr>
          </a:p>
        </p:txBody>
      </p:sp>
      <p:pic>
        <p:nvPicPr>
          <p:cNvPr descr="siluet, el, gölge içeren bir resim" id="196" name="Google Shape;196;p25"/>
          <p:cNvPicPr preferRelativeResize="0"/>
          <p:nvPr/>
        </p:nvPicPr>
        <p:blipFill rotWithShape="1">
          <a:blip r:embed="rId3">
            <a:alphaModFix/>
          </a:blip>
          <a:srcRect b="0" l="0" r="0" t="0"/>
          <a:stretch/>
        </p:blipFill>
        <p:spPr>
          <a:xfrm>
            <a:off x="9438787" y="4731323"/>
            <a:ext cx="2576296" cy="2135712"/>
          </a:xfrm>
          <a:prstGeom prst="rect">
            <a:avLst/>
          </a:prstGeom>
          <a:noFill/>
          <a:ln>
            <a:noFill/>
          </a:ln>
        </p:spPr>
      </p:pic>
      <p:pic>
        <p:nvPicPr>
          <p:cNvPr id="197" name="Google Shape;197;p25"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nvSpPr>
        <p:spPr>
          <a:xfrm>
            <a:off x="1889385" y="878836"/>
            <a:ext cx="8413229" cy="550022"/>
          </a:xfrm>
          <a:prstGeom prst="rect">
            <a:avLst/>
          </a:prstGeom>
          <a:noFill/>
          <a:ln>
            <a:noFill/>
          </a:ln>
        </p:spPr>
        <p:txBody>
          <a:bodyPr anchorCtr="0" anchor="t" bIns="0" lIns="0" spcFirstLastPara="1" rIns="0" wrap="square" tIns="33000">
            <a:spAutoFit/>
          </a:bodyPr>
          <a:lstStyle/>
          <a:p>
            <a:pPr indent="0" lvl="0" marL="12700" marR="5080" rtl="0" algn="l">
              <a:lnSpc>
                <a:spcPct val="236500"/>
              </a:lnSpc>
              <a:spcBef>
                <a:spcPts val="0"/>
              </a:spcBef>
              <a:spcAft>
                <a:spcPts val="0"/>
              </a:spcAft>
              <a:buClr>
                <a:schemeClr val="dk1"/>
              </a:buClr>
              <a:buSzPts val="2000"/>
              <a:buFont typeface="Teko"/>
              <a:buNone/>
            </a:pPr>
            <a:r>
              <a:rPr b="1" lang="en-US" sz="2000">
                <a:solidFill>
                  <a:schemeClr val="dk1"/>
                </a:solidFill>
                <a:latin typeface="Teko"/>
                <a:ea typeface="Teko"/>
                <a:cs typeface="Teko"/>
                <a:sym typeface="Teko"/>
              </a:rPr>
              <a:t>Cinsel İstismar İle İlgili Doğru   Bilinen Yanlışlar</a:t>
            </a:r>
            <a:endParaRPr b="1" sz="2000">
              <a:solidFill>
                <a:schemeClr val="dk1"/>
              </a:solidFill>
              <a:latin typeface="Teko"/>
              <a:ea typeface="Teko"/>
              <a:cs typeface="Teko"/>
              <a:sym typeface="Teko"/>
            </a:endParaRPr>
          </a:p>
        </p:txBody>
      </p:sp>
      <p:sp>
        <p:nvSpPr>
          <p:cNvPr id="203" name="Google Shape;203;p26"/>
          <p:cNvSpPr txBox="1"/>
          <p:nvPr/>
        </p:nvSpPr>
        <p:spPr>
          <a:xfrm>
            <a:off x="1165251" y="1824473"/>
            <a:ext cx="4056106" cy="3983398"/>
          </a:xfrm>
          <a:prstGeom prst="rect">
            <a:avLst/>
          </a:prstGeom>
          <a:noFill/>
          <a:ln>
            <a:noFill/>
          </a:ln>
        </p:spPr>
        <p:txBody>
          <a:bodyPr anchorCtr="0" anchor="t" bIns="0" lIns="0" spcFirstLastPara="1" rIns="0" wrap="square" tIns="12050">
            <a:spAutoFit/>
          </a:bodyPr>
          <a:lstStyle/>
          <a:p>
            <a:pPr indent="0" lvl="0" marL="182880" marR="0" rtl="0" algn="l">
              <a:lnSpc>
                <a:spcPct val="100000"/>
              </a:lnSpc>
              <a:spcBef>
                <a:spcPts val="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r>
              <a:rPr lang="en-US" sz="2800">
                <a:solidFill>
                  <a:schemeClr val="dk1"/>
                </a:solidFill>
                <a:latin typeface="Teko"/>
                <a:ea typeface="Teko"/>
                <a:cs typeface="Teko"/>
                <a:sym typeface="Teko"/>
              </a:rPr>
              <a:t>Doğru Bilinen Yanlışlar</a:t>
            </a:r>
            <a:endParaRPr sz="2800">
              <a:solidFill>
                <a:schemeClr val="dk1"/>
              </a:solidFill>
              <a:latin typeface="Teko"/>
              <a:ea typeface="Teko"/>
              <a:cs typeface="Teko"/>
              <a:sym typeface="Teko"/>
            </a:endParaRPr>
          </a:p>
          <a:p>
            <a:pPr indent="-12700" lvl="0" marL="12700" marR="137795" rtl="0" algn="l">
              <a:lnSpc>
                <a:spcPct val="101500"/>
              </a:lnSpc>
              <a:spcBef>
                <a:spcPts val="1880"/>
              </a:spcBef>
              <a:spcAft>
                <a:spcPts val="0"/>
              </a:spcAft>
              <a:buClr>
                <a:srgbClr val="000000"/>
              </a:buClr>
              <a:buSzPts val="2000"/>
              <a:buFont typeface="Arial"/>
              <a:buChar char="•"/>
            </a:pPr>
            <a:r>
              <a:rPr lang="en-US" sz="2000">
                <a:solidFill>
                  <a:srgbClr val="000000"/>
                </a:solidFill>
                <a:latin typeface="Teko"/>
                <a:ea typeface="Teko"/>
                <a:cs typeface="Teko"/>
                <a:sym typeface="Teko"/>
              </a:rPr>
              <a:t>Cinsel istismar yalnızca çocuğun hayal gücünün uydurmasıdır. Çocuklar hikayeler uydururlar.</a:t>
            </a:r>
            <a:endParaRPr sz="2000">
              <a:solidFill>
                <a:schemeClr val="dk1"/>
              </a:solidFill>
              <a:latin typeface="Teko"/>
              <a:ea typeface="Teko"/>
              <a:cs typeface="Teko"/>
              <a:sym typeface="Teko"/>
            </a:endParaRPr>
          </a:p>
          <a:p>
            <a:pPr indent="-101600" lvl="0" marL="228600" marR="0" rtl="0" algn="l">
              <a:lnSpc>
                <a:spcPct val="100000"/>
              </a:lnSpc>
              <a:spcBef>
                <a:spcPts val="775"/>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12700" lvl="0" marL="12700" marR="0" rtl="0" algn="l">
              <a:lnSpc>
                <a:spcPct val="100000"/>
              </a:lnSpc>
              <a:spcBef>
                <a:spcPts val="1000"/>
              </a:spcBef>
              <a:spcAft>
                <a:spcPts val="0"/>
              </a:spcAft>
              <a:buClr>
                <a:srgbClr val="000000"/>
              </a:buClr>
              <a:buSzPts val="2000"/>
              <a:buFont typeface="Arial"/>
              <a:buChar char="•"/>
            </a:pPr>
            <a:r>
              <a:rPr lang="en-US" sz="2000">
                <a:solidFill>
                  <a:srgbClr val="000000"/>
                </a:solidFill>
                <a:latin typeface="Teko"/>
                <a:ea typeface="Teko"/>
                <a:cs typeface="Teko"/>
                <a:sym typeface="Teko"/>
              </a:rPr>
              <a:t>Sadece çekici, tatlı, güzel, açık giyinen</a:t>
            </a:r>
            <a:endParaRPr sz="2000">
              <a:solidFill>
                <a:schemeClr val="dk1"/>
              </a:solidFill>
              <a:latin typeface="Teko"/>
              <a:ea typeface="Teko"/>
              <a:cs typeface="Teko"/>
              <a:sym typeface="Teko"/>
            </a:endParaRPr>
          </a:p>
          <a:p>
            <a:pPr indent="0" lvl="0" marL="0" marR="5080" rtl="0" algn="l">
              <a:lnSpc>
                <a:spcPct val="101500"/>
              </a:lnSpc>
              <a:spcBef>
                <a:spcPts val="509"/>
              </a:spcBef>
              <a:spcAft>
                <a:spcPts val="0"/>
              </a:spcAft>
              <a:buClr>
                <a:srgbClr val="000000"/>
              </a:buClr>
              <a:buSzPts val="2000"/>
              <a:buFont typeface="Arial"/>
              <a:buNone/>
            </a:pPr>
            <a:r>
              <a:rPr lang="en-US" sz="2000">
                <a:solidFill>
                  <a:srgbClr val="000000"/>
                </a:solidFill>
                <a:latin typeface="Teko"/>
                <a:ea typeface="Teko"/>
                <a:cs typeface="Teko"/>
                <a:sym typeface="Teko"/>
              </a:rPr>
              <a:t>çocuklar; onay bekleyen kendine güveni olamayan pasif çocuklar İstismara maruz kalır.</a:t>
            </a:r>
            <a:endParaRPr sz="2000">
              <a:solidFill>
                <a:schemeClr val="dk1"/>
              </a:solidFill>
              <a:latin typeface="Teko"/>
              <a:ea typeface="Teko"/>
              <a:cs typeface="Teko"/>
              <a:sym typeface="Teko"/>
            </a:endParaRPr>
          </a:p>
          <a:p>
            <a:pPr indent="-101600" lvl="0" marL="228600" marR="0" rtl="0" algn="l">
              <a:lnSpc>
                <a:spcPct val="100000"/>
              </a:lnSpc>
              <a:spcBef>
                <a:spcPts val="325"/>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12700" lvl="0" marL="12700" marR="0" rtl="0" algn="l">
              <a:lnSpc>
                <a:spcPct val="100000"/>
              </a:lnSpc>
              <a:spcBef>
                <a:spcPts val="1000"/>
              </a:spcBef>
              <a:spcAft>
                <a:spcPts val="0"/>
              </a:spcAft>
              <a:buClr>
                <a:srgbClr val="000000"/>
              </a:buClr>
              <a:buSzPts val="2000"/>
              <a:buFont typeface="Arial"/>
              <a:buChar char="•"/>
            </a:pPr>
            <a:r>
              <a:rPr lang="en-US" sz="2000">
                <a:solidFill>
                  <a:srgbClr val="000000"/>
                </a:solidFill>
                <a:latin typeface="Teko"/>
                <a:ea typeface="Teko"/>
                <a:cs typeface="Teko"/>
                <a:sym typeface="Teko"/>
              </a:rPr>
              <a:t>Çocuklara uslu, akıllı, açıkgöz</a:t>
            </a:r>
            <a:endParaRPr sz="2000">
              <a:solidFill>
                <a:schemeClr val="dk1"/>
              </a:solidFill>
              <a:latin typeface="Teko"/>
              <a:ea typeface="Teko"/>
              <a:cs typeface="Teko"/>
              <a:sym typeface="Teko"/>
            </a:endParaRPr>
          </a:p>
          <a:p>
            <a:pPr indent="0" lvl="0" marL="0" marR="342265" rtl="0" algn="l">
              <a:lnSpc>
                <a:spcPct val="101500"/>
              </a:lnSpc>
              <a:spcBef>
                <a:spcPts val="515"/>
              </a:spcBef>
              <a:spcAft>
                <a:spcPts val="0"/>
              </a:spcAft>
              <a:buClr>
                <a:srgbClr val="000000"/>
              </a:buClr>
              <a:buSzPts val="2000"/>
              <a:buFont typeface="Arial"/>
              <a:buNone/>
            </a:pPr>
            <a:r>
              <a:rPr lang="en-US" sz="2000">
                <a:solidFill>
                  <a:srgbClr val="000000"/>
                </a:solidFill>
                <a:latin typeface="Teko"/>
                <a:ea typeface="Teko"/>
                <a:cs typeface="Teko"/>
                <a:sym typeface="Teko"/>
              </a:rPr>
              <a:t>olmalarını söyleyerek onları korumuş oluruz.</a:t>
            </a:r>
            <a:endParaRPr sz="2000">
              <a:solidFill>
                <a:schemeClr val="dk1"/>
              </a:solidFill>
              <a:latin typeface="Teko"/>
              <a:ea typeface="Teko"/>
              <a:cs typeface="Teko"/>
              <a:sym typeface="Teko"/>
            </a:endParaRPr>
          </a:p>
        </p:txBody>
      </p:sp>
      <p:sp>
        <p:nvSpPr>
          <p:cNvPr id="204" name="Google Shape;204;p26"/>
          <p:cNvSpPr txBox="1"/>
          <p:nvPr/>
        </p:nvSpPr>
        <p:spPr>
          <a:xfrm>
            <a:off x="6439290" y="1824473"/>
            <a:ext cx="4587459" cy="4060086"/>
          </a:xfrm>
          <a:prstGeom prst="rect">
            <a:avLst/>
          </a:prstGeom>
          <a:noFill/>
          <a:ln>
            <a:noFill/>
          </a:ln>
        </p:spPr>
        <p:txBody>
          <a:bodyPr anchorCtr="0" anchor="t" bIns="0" lIns="0" spcFirstLastPara="1" rIns="0" wrap="square" tIns="12700">
            <a:spAutoFit/>
          </a:bodyPr>
          <a:lstStyle/>
          <a:p>
            <a:pPr indent="0" lvl="0" marL="706119" marR="0" rtl="0" algn="l">
              <a:lnSpc>
                <a:spcPct val="100000"/>
              </a:lnSpc>
              <a:spcBef>
                <a:spcPts val="0"/>
              </a:spcBef>
              <a:spcAft>
                <a:spcPts val="0"/>
              </a:spcAft>
              <a:buClr>
                <a:schemeClr val="dk1"/>
              </a:buClr>
              <a:buSzPts val="2800"/>
              <a:buFont typeface="Arial"/>
              <a:buNone/>
            </a:pPr>
            <a:r>
              <a:rPr lang="en-US" sz="2800">
                <a:solidFill>
                  <a:schemeClr val="dk1"/>
                </a:solidFill>
                <a:latin typeface="Teko"/>
                <a:ea typeface="Teko"/>
                <a:cs typeface="Teko"/>
                <a:sym typeface="Teko"/>
              </a:rPr>
              <a:t>           Doğrular</a:t>
            </a:r>
            <a:endParaRPr sz="2800">
              <a:solidFill>
                <a:schemeClr val="dk1"/>
              </a:solidFill>
              <a:latin typeface="Teko"/>
              <a:ea typeface="Teko"/>
              <a:cs typeface="Teko"/>
              <a:sym typeface="Teko"/>
            </a:endParaRPr>
          </a:p>
          <a:p>
            <a:pPr indent="-12700" lvl="0" marL="12700" marR="461644" rtl="0" algn="l">
              <a:lnSpc>
                <a:spcPct val="101500"/>
              </a:lnSpc>
              <a:spcBef>
                <a:spcPts val="1850"/>
              </a:spcBef>
              <a:spcAft>
                <a:spcPts val="0"/>
              </a:spcAft>
              <a:buClr>
                <a:srgbClr val="000000"/>
              </a:buClr>
              <a:buSzPts val="2000"/>
              <a:buFont typeface="Arial"/>
              <a:buChar char="•"/>
            </a:pPr>
            <a:r>
              <a:rPr lang="en-US" sz="2000">
                <a:solidFill>
                  <a:srgbClr val="000000"/>
                </a:solidFill>
                <a:latin typeface="Teko"/>
                <a:ea typeface="Teko"/>
                <a:cs typeface="Teko"/>
                <a:sym typeface="Teko"/>
              </a:rPr>
              <a:t>Çocuklar istismar hakkında yalan söylemezler. Bu konuda hikaye uyduranlara çok az rastlanır.</a:t>
            </a:r>
            <a:endParaRPr sz="2000">
              <a:solidFill>
                <a:schemeClr val="dk1"/>
              </a:solidFill>
              <a:latin typeface="Teko"/>
              <a:ea typeface="Teko"/>
              <a:cs typeface="Teko"/>
              <a:sym typeface="Teko"/>
            </a:endParaRPr>
          </a:p>
          <a:p>
            <a:pPr indent="-101600" lvl="0" marL="228600" marR="0" rtl="0" algn="l">
              <a:lnSpc>
                <a:spcPct val="100000"/>
              </a:lnSpc>
              <a:spcBef>
                <a:spcPts val="775"/>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12700" lvl="0" marL="12700" marR="0" rtl="0" algn="l">
              <a:lnSpc>
                <a:spcPct val="100000"/>
              </a:lnSpc>
              <a:spcBef>
                <a:spcPts val="1000"/>
              </a:spcBef>
              <a:spcAft>
                <a:spcPts val="0"/>
              </a:spcAft>
              <a:buClr>
                <a:srgbClr val="000000"/>
              </a:buClr>
              <a:buSzPts val="2000"/>
              <a:buFont typeface="Arial"/>
              <a:buChar char="•"/>
            </a:pPr>
            <a:r>
              <a:rPr lang="en-US" sz="2000">
                <a:solidFill>
                  <a:srgbClr val="000000"/>
                </a:solidFill>
                <a:latin typeface="Teko"/>
                <a:ea typeface="Teko"/>
                <a:cs typeface="Teko"/>
                <a:sym typeface="Teko"/>
              </a:rPr>
              <a:t>Çocukların görünüşü ya da davranışı</a:t>
            </a:r>
            <a:r>
              <a:rPr lang="en-US" sz="2000">
                <a:solidFill>
                  <a:schemeClr val="dk1"/>
                </a:solidFill>
                <a:latin typeface="Teko"/>
                <a:ea typeface="Teko"/>
                <a:cs typeface="Teko"/>
                <a:sym typeface="Teko"/>
              </a:rPr>
              <a:t> </a:t>
            </a:r>
            <a:r>
              <a:rPr lang="en-US" sz="2000">
                <a:solidFill>
                  <a:srgbClr val="000000"/>
                </a:solidFill>
                <a:latin typeface="Teko"/>
                <a:ea typeface="Teko"/>
                <a:cs typeface="Teko"/>
                <a:sym typeface="Teko"/>
              </a:rPr>
              <a:t>istismara sebep olmaz. Anlamını dahi bilmedikleri olaylarla ilgili çocuklar asla suçlanamazlar</a:t>
            </a:r>
            <a:endParaRPr sz="2000">
              <a:solidFill>
                <a:schemeClr val="dk1"/>
              </a:solidFill>
              <a:latin typeface="Teko"/>
              <a:ea typeface="Teko"/>
              <a:cs typeface="Teko"/>
              <a:sym typeface="Teko"/>
            </a:endParaRPr>
          </a:p>
          <a:p>
            <a:pPr indent="-101600" lvl="0" marL="228600" marR="0" rtl="0" algn="l">
              <a:lnSpc>
                <a:spcPct val="100000"/>
              </a:lnSpc>
              <a:spcBef>
                <a:spcPts val="325"/>
              </a:spcBef>
              <a:spcAft>
                <a:spcPts val="0"/>
              </a:spcAft>
              <a:buClr>
                <a:schemeClr val="dk1"/>
              </a:buClr>
              <a:buSzPts val="2000"/>
              <a:buFont typeface="Arial"/>
              <a:buNone/>
            </a:pPr>
            <a:r>
              <a:t/>
            </a:r>
            <a:endParaRPr sz="2000">
              <a:solidFill>
                <a:schemeClr val="dk1"/>
              </a:solidFill>
              <a:latin typeface="Teko"/>
              <a:ea typeface="Teko"/>
              <a:cs typeface="Teko"/>
              <a:sym typeface="Teko"/>
            </a:endParaRPr>
          </a:p>
          <a:p>
            <a:pPr indent="-12700" lvl="0" marL="12700" marR="0" rtl="0" algn="l">
              <a:lnSpc>
                <a:spcPct val="100000"/>
              </a:lnSpc>
              <a:spcBef>
                <a:spcPts val="1000"/>
              </a:spcBef>
              <a:spcAft>
                <a:spcPts val="0"/>
              </a:spcAft>
              <a:buClr>
                <a:srgbClr val="000000"/>
              </a:buClr>
              <a:buSzPts val="2000"/>
              <a:buFont typeface="Arial"/>
              <a:buChar char="•"/>
            </a:pPr>
            <a:r>
              <a:rPr lang="en-US" sz="2000">
                <a:solidFill>
                  <a:srgbClr val="000000"/>
                </a:solidFill>
                <a:latin typeface="Teko"/>
                <a:ea typeface="Teko"/>
                <a:cs typeface="Teko"/>
                <a:sym typeface="Teko"/>
              </a:rPr>
              <a:t>Çocukları istismarla karşılaştığında</a:t>
            </a:r>
            <a:r>
              <a:rPr lang="en-US" sz="2000">
                <a:solidFill>
                  <a:schemeClr val="dk1"/>
                </a:solidFill>
                <a:latin typeface="Teko"/>
                <a:ea typeface="Teko"/>
                <a:cs typeface="Teko"/>
                <a:sym typeface="Teko"/>
              </a:rPr>
              <a:t> </a:t>
            </a:r>
            <a:r>
              <a:rPr lang="en-US" sz="2000">
                <a:solidFill>
                  <a:srgbClr val="000000"/>
                </a:solidFill>
                <a:latin typeface="Teko"/>
                <a:ea typeface="Teko"/>
                <a:cs typeface="Teko"/>
                <a:sym typeface="Teko"/>
              </a:rPr>
              <a:t>bunu tanıması ve farkında olması için yaşına uygun olarak bilgilendirmeliyiz.</a:t>
            </a:r>
            <a:endParaRPr sz="2000">
              <a:solidFill>
                <a:schemeClr val="dk1"/>
              </a:solidFill>
              <a:latin typeface="Teko"/>
              <a:ea typeface="Teko"/>
              <a:cs typeface="Teko"/>
              <a:sym typeface="Teko"/>
            </a:endParaRPr>
          </a:p>
        </p:txBody>
      </p:sp>
      <p:pic>
        <p:nvPicPr>
          <p:cNvPr descr="kırpıntı çizim, çizgi film, sanat, tasarım içeren bir resim&#10;&#10;Açıklama otomatik olarak oluşturuldu" id="205" name="Google Shape;205;p26"/>
          <p:cNvPicPr preferRelativeResize="0"/>
          <p:nvPr/>
        </p:nvPicPr>
        <p:blipFill rotWithShape="1">
          <a:blip r:embed="rId3">
            <a:alphaModFix/>
          </a:blip>
          <a:srcRect b="0" l="0" r="0" t="0"/>
          <a:stretch/>
        </p:blipFill>
        <p:spPr>
          <a:xfrm flipH="1">
            <a:off x="10497829" y="5603392"/>
            <a:ext cx="1613649" cy="1181464"/>
          </a:xfrm>
          <a:prstGeom prst="rect">
            <a:avLst/>
          </a:prstGeom>
          <a:noFill/>
          <a:ln>
            <a:noFill/>
          </a:ln>
        </p:spPr>
      </p:pic>
      <p:pic>
        <p:nvPicPr>
          <p:cNvPr id="206" name="Google Shape;206;p26"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nvSpPr>
        <p:spPr>
          <a:xfrm>
            <a:off x="1469365" y="2266986"/>
            <a:ext cx="347207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eko"/>
                <a:ea typeface="Teko"/>
                <a:cs typeface="Teko"/>
                <a:sym typeface="Teko"/>
              </a:rPr>
              <a:t>Doğru Bilinen Yanlışlar</a:t>
            </a:r>
            <a:endParaRPr b="1" sz="2800">
              <a:solidFill>
                <a:schemeClr val="dk1"/>
              </a:solidFill>
              <a:latin typeface="Teko"/>
              <a:ea typeface="Teko"/>
              <a:cs typeface="Teko"/>
              <a:sym typeface="Teko"/>
            </a:endParaRPr>
          </a:p>
        </p:txBody>
      </p:sp>
      <p:sp>
        <p:nvSpPr>
          <p:cNvPr id="212" name="Google Shape;212;p27"/>
          <p:cNvSpPr txBox="1"/>
          <p:nvPr/>
        </p:nvSpPr>
        <p:spPr>
          <a:xfrm>
            <a:off x="1469365" y="3239120"/>
            <a:ext cx="3481704" cy="828675"/>
          </a:xfrm>
          <a:prstGeom prst="rect">
            <a:avLst/>
          </a:prstGeom>
          <a:noFill/>
          <a:ln>
            <a:noFill/>
          </a:ln>
        </p:spPr>
        <p:txBody>
          <a:bodyPr anchorCtr="0" anchor="t" bIns="0" lIns="0" spcFirstLastPara="1" rIns="0" wrap="square" tIns="625">
            <a:spAutoFit/>
          </a:bodyPr>
          <a:lstStyle/>
          <a:p>
            <a:pPr indent="0" lvl="0" marL="12700" marR="5080" rtl="0" algn="l">
              <a:lnSpc>
                <a:spcPct val="104800"/>
              </a:lnSpc>
              <a:spcBef>
                <a:spcPts val="0"/>
              </a:spcBef>
              <a:spcAft>
                <a:spcPts val="0"/>
              </a:spcAft>
              <a:buNone/>
            </a:pPr>
            <a:r>
              <a:rPr lang="en-US" sz="1700">
                <a:solidFill>
                  <a:schemeClr val="dk1"/>
                </a:solidFill>
                <a:latin typeface="Teko"/>
                <a:ea typeface="Teko"/>
                <a:cs typeface="Teko"/>
                <a:sym typeface="Teko"/>
              </a:rPr>
              <a:t>Genellikle tehlikeli yerler; özellikle karanlık bastıktan sonra,parklar, umumi tuvaletler ve boş sokaklardır</a:t>
            </a:r>
            <a:r>
              <a:rPr lang="en-US" sz="1700">
                <a:solidFill>
                  <a:schemeClr val="dk1"/>
                </a:solidFill>
                <a:latin typeface="Tahoma"/>
                <a:ea typeface="Tahoma"/>
                <a:cs typeface="Tahoma"/>
                <a:sym typeface="Tahoma"/>
              </a:rPr>
              <a:t>.</a:t>
            </a:r>
            <a:endParaRPr sz="1700">
              <a:solidFill>
                <a:schemeClr val="dk1"/>
              </a:solidFill>
              <a:latin typeface="Tahoma"/>
              <a:ea typeface="Tahoma"/>
              <a:cs typeface="Tahoma"/>
              <a:sym typeface="Tahoma"/>
            </a:endParaRPr>
          </a:p>
        </p:txBody>
      </p:sp>
      <p:sp>
        <p:nvSpPr>
          <p:cNvPr id="213" name="Google Shape;213;p27"/>
          <p:cNvSpPr txBox="1"/>
          <p:nvPr/>
        </p:nvSpPr>
        <p:spPr>
          <a:xfrm>
            <a:off x="7879391" y="2345854"/>
            <a:ext cx="1246505" cy="444352"/>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chemeClr val="dk1"/>
              </a:buClr>
              <a:buSzPts val="2800"/>
              <a:buFont typeface="Teko"/>
              <a:buNone/>
            </a:pPr>
            <a:r>
              <a:rPr b="1" lang="en-US" sz="2800">
                <a:solidFill>
                  <a:schemeClr val="dk1"/>
                </a:solidFill>
                <a:latin typeface="Teko"/>
                <a:ea typeface="Teko"/>
                <a:cs typeface="Teko"/>
                <a:sym typeface="Teko"/>
              </a:rPr>
              <a:t>Doğrular</a:t>
            </a:r>
            <a:endParaRPr sz="2800">
              <a:solidFill>
                <a:schemeClr val="dk1"/>
              </a:solidFill>
              <a:latin typeface="Teko"/>
              <a:ea typeface="Teko"/>
              <a:cs typeface="Teko"/>
              <a:sym typeface="Teko"/>
            </a:endParaRPr>
          </a:p>
        </p:txBody>
      </p:sp>
      <p:sp>
        <p:nvSpPr>
          <p:cNvPr id="214" name="Google Shape;214;p27"/>
          <p:cNvSpPr txBox="1"/>
          <p:nvPr/>
        </p:nvSpPr>
        <p:spPr>
          <a:xfrm>
            <a:off x="6716070" y="2867150"/>
            <a:ext cx="3573145" cy="2259336"/>
          </a:xfrm>
          <a:prstGeom prst="rect">
            <a:avLst/>
          </a:prstGeom>
          <a:noFill/>
          <a:ln>
            <a:noFill/>
          </a:ln>
        </p:spPr>
        <p:txBody>
          <a:bodyPr anchorCtr="0" anchor="t" bIns="0" lIns="0" spcFirstLastPara="1" rIns="0" wrap="square" tIns="22850">
            <a:spAutoFit/>
          </a:bodyPr>
          <a:lstStyle/>
          <a:p>
            <a:pPr indent="0" lvl="0" marL="12700" marR="112395" rtl="0" algn="l">
              <a:lnSpc>
                <a:spcPct val="119411"/>
              </a:lnSpc>
              <a:spcBef>
                <a:spcPts val="0"/>
              </a:spcBef>
              <a:spcAft>
                <a:spcPts val="0"/>
              </a:spcAft>
              <a:buNone/>
            </a:pPr>
            <a:r>
              <a:rPr lang="en-US" sz="1700">
                <a:solidFill>
                  <a:schemeClr val="dk1"/>
                </a:solidFill>
                <a:latin typeface="Teko"/>
                <a:ea typeface="Teko"/>
                <a:cs typeface="Teko"/>
                <a:sym typeface="Teko"/>
              </a:rPr>
              <a:t>İstismarcının tercih ettiği yerler genellikle çocuğun tanıdığı, bildiği yerledir: Okul ve çevresi, evle okul arasındaki yol, bir arkadaş ya da akrabanın evi, çocuğun kendi evidir.</a:t>
            </a:r>
            <a:endParaRPr sz="1700">
              <a:solidFill>
                <a:schemeClr val="dk1"/>
              </a:solidFill>
              <a:latin typeface="Teko"/>
              <a:ea typeface="Teko"/>
              <a:cs typeface="Teko"/>
              <a:sym typeface="Teko"/>
            </a:endParaRPr>
          </a:p>
          <a:p>
            <a:pPr indent="0" lvl="0" marL="0" marR="0" rtl="0" algn="l">
              <a:lnSpc>
                <a:spcPct val="100000"/>
              </a:lnSpc>
              <a:spcBef>
                <a:spcPts val="795"/>
              </a:spcBef>
              <a:spcAft>
                <a:spcPts val="0"/>
              </a:spcAft>
              <a:buNone/>
            </a:pPr>
            <a:r>
              <a:t/>
            </a:r>
            <a:endParaRPr sz="1700">
              <a:solidFill>
                <a:schemeClr val="dk1"/>
              </a:solidFill>
              <a:latin typeface="Teko"/>
              <a:ea typeface="Teko"/>
              <a:cs typeface="Teko"/>
              <a:sym typeface="Teko"/>
            </a:endParaRPr>
          </a:p>
          <a:p>
            <a:pPr indent="0" lvl="0" marL="12700" marR="0" rtl="0" algn="l">
              <a:lnSpc>
                <a:spcPct val="100000"/>
              </a:lnSpc>
              <a:spcBef>
                <a:spcPts val="0"/>
              </a:spcBef>
              <a:spcAft>
                <a:spcPts val="0"/>
              </a:spcAft>
              <a:buNone/>
            </a:pPr>
            <a:r>
              <a:rPr lang="en-US" sz="1700">
                <a:solidFill>
                  <a:schemeClr val="dk1"/>
                </a:solidFill>
                <a:latin typeface="Teko"/>
                <a:ea typeface="Teko"/>
                <a:cs typeface="Teko"/>
                <a:sym typeface="Teko"/>
              </a:rPr>
              <a:t>Çocuğun rahat ve gevşek olduğu</a:t>
            </a:r>
            <a:endParaRPr sz="1700">
              <a:solidFill>
                <a:schemeClr val="dk1"/>
              </a:solidFill>
              <a:latin typeface="Teko"/>
              <a:ea typeface="Teko"/>
              <a:cs typeface="Teko"/>
              <a:sym typeface="Teko"/>
            </a:endParaRPr>
          </a:p>
          <a:p>
            <a:pPr indent="0" lvl="0" marL="12700" marR="5080" rtl="0" algn="l">
              <a:lnSpc>
                <a:spcPct val="97400"/>
              </a:lnSpc>
              <a:spcBef>
                <a:spcPts val="560"/>
              </a:spcBef>
              <a:spcAft>
                <a:spcPts val="0"/>
              </a:spcAft>
              <a:buNone/>
            </a:pPr>
            <a:r>
              <a:rPr lang="en-US" sz="1700">
                <a:solidFill>
                  <a:schemeClr val="dk1"/>
                </a:solidFill>
                <a:latin typeface="Teko"/>
                <a:ea typeface="Teko"/>
                <a:cs typeface="Teko"/>
                <a:sym typeface="Teko"/>
              </a:rPr>
              <a:t>zamanlarda, oyun zamanları, banyo zamanı ya da yatma zamanı istismarcının tercih ettiği zamanlardır.</a:t>
            </a:r>
            <a:endParaRPr sz="1700">
              <a:solidFill>
                <a:schemeClr val="dk1"/>
              </a:solidFill>
              <a:latin typeface="Teko"/>
              <a:ea typeface="Teko"/>
              <a:cs typeface="Teko"/>
              <a:sym typeface="Teko"/>
            </a:endParaRPr>
          </a:p>
        </p:txBody>
      </p:sp>
      <p:pic>
        <p:nvPicPr>
          <p:cNvPr descr="kırpıntı çizim, çizgi film, sanat, tasarım içeren bir resim&#10;&#10;Açıklama otomatik olarak oluşturuldu" id="215" name="Google Shape;215;p27"/>
          <p:cNvPicPr preferRelativeResize="0"/>
          <p:nvPr/>
        </p:nvPicPr>
        <p:blipFill rotWithShape="1">
          <a:blip r:embed="rId3">
            <a:alphaModFix/>
          </a:blip>
          <a:srcRect b="0" l="0" r="0" t="0"/>
          <a:stretch/>
        </p:blipFill>
        <p:spPr>
          <a:xfrm flipH="1">
            <a:off x="10524563" y="5713628"/>
            <a:ext cx="1568823" cy="1063690"/>
          </a:xfrm>
          <a:prstGeom prst="rect">
            <a:avLst/>
          </a:prstGeom>
          <a:noFill/>
          <a:ln>
            <a:noFill/>
          </a:ln>
        </p:spPr>
      </p:pic>
      <p:pic>
        <p:nvPicPr>
          <p:cNvPr id="216" name="Google Shape;216;p27"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nvSpPr>
        <p:spPr>
          <a:xfrm>
            <a:off x="1469365" y="1334568"/>
            <a:ext cx="3093085" cy="319959"/>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chemeClr val="dk1"/>
                </a:solidFill>
                <a:latin typeface="Teko"/>
                <a:ea typeface="Teko"/>
                <a:cs typeface="Teko"/>
                <a:sym typeface="Teko"/>
              </a:rPr>
              <a:t>Doğru Bilinen Yanlışlar</a:t>
            </a:r>
            <a:endParaRPr sz="2000">
              <a:solidFill>
                <a:schemeClr val="dk1"/>
              </a:solidFill>
              <a:latin typeface="Teko"/>
              <a:ea typeface="Teko"/>
              <a:cs typeface="Teko"/>
              <a:sym typeface="Teko"/>
            </a:endParaRPr>
          </a:p>
        </p:txBody>
      </p:sp>
      <p:sp>
        <p:nvSpPr>
          <p:cNvPr id="222" name="Google Shape;222;p28"/>
          <p:cNvSpPr txBox="1"/>
          <p:nvPr/>
        </p:nvSpPr>
        <p:spPr>
          <a:xfrm>
            <a:off x="1313472" y="2077786"/>
            <a:ext cx="3404870" cy="536685"/>
          </a:xfrm>
          <a:prstGeom prst="rect">
            <a:avLst/>
          </a:prstGeom>
          <a:noFill/>
          <a:ln>
            <a:noFill/>
          </a:ln>
        </p:spPr>
        <p:txBody>
          <a:bodyPr anchorCtr="0" anchor="t" bIns="0" lIns="0" spcFirstLastPara="1" rIns="0" wrap="square" tIns="23475">
            <a:spAutoFit/>
          </a:bodyPr>
          <a:lstStyle/>
          <a:p>
            <a:pPr indent="0" lvl="0" marL="12700" marR="5080" rtl="0" algn="l">
              <a:lnSpc>
                <a:spcPct val="118823"/>
              </a:lnSpc>
              <a:spcBef>
                <a:spcPts val="0"/>
              </a:spcBef>
              <a:spcAft>
                <a:spcPts val="0"/>
              </a:spcAft>
              <a:buNone/>
            </a:pPr>
            <a:r>
              <a:rPr lang="en-US" sz="1700">
                <a:solidFill>
                  <a:schemeClr val="dk1"/>
                </a:solidFill>
                <a:latin typeface="Teko"/>
                <a:ea typeface="Teko"/>
                <a:cs typeface="Teko"/>
                <a:sym typeface="Teko"/>
              </a:rPr>
              <a:t>Çocuklar kötü görünümlü, yabancı kişilerden uzak durmalı çünkü onlar istismarcı kişilerdir.</a:t>
            </a:r>
            <a:endParaRPr sz="1700">
              <a:solidFill>
                <a:schemeClr val="dk1"/>
              </a:solidFill>
              <a:latin typeface="Teko"/>
              <a:ea typeface="Teko"/>
              <a:cs typeface="Teko"/>
              <a:sym typeface="Teko"/>
            </a:endParaRPr>
          </a:p>
        </p:txBody>
      </p:sp>
      <p:sp>
        <p:nvSpPr>
          <p:cNvPr id="223" name="Google Shape;223;p28"/>
          <p:cNvSpPr txBox="1"/>
          <p:nvPr/>
        </p:nvSpPr>
        <p:spPr>
          <a:xfrm>
            <a:off x="1313472" y="3177399"/>
            <a:ext cx="3597275" cy="536044"/>
          </a:xfrm>
          <a:prstGeom prst="rect">
            <a:avLst/>
          </a:prstGeom>
          <a:noFill/>
          <a:ln>
            <a:noFill/>
          </a:ln>
        </p:spPr>
        <p:txBody>
          <a:bodyPr anchorCtr="0" anchor="t" bIns="0" lIns="0" spcFirstLastPara="1" rIns="0" wrap="square" tIns="22850">
            <a:spAutoFit/>
          </a:bodyPr>
          <a:lstStyle/>
          <a:p>
            <a:pPr indent="0" lvl="0" marL="12700" marR="5080" rtl="0" algn="l">
              <a:lnSpc>
                <a:spcPct val="119411"/>
              </a:lnSpc>
              <a:spcBef>
                <a:spcPts val="0"/>
              </a:spcBef>
              <a:spcAft>
                <a:spcPts val="0"/>
              </a:spcAft>
              <a:buNone/>
            </a:pPr>
            <a:r>
              <a:rPr lang="en-US" sz="1700">
                <a:solidFill>
                  <a:schemeClr val="dk1"/>
                </a:solidFill>
                <a:latin typeface="Teko"/>
                <a:ea typeface="Teko"/>
                <a:cs typeface="Teko"/>
                <a:sym typeface="Teko"/>
              </a:rPr>
              <a:t>Cinsel istismar vakaları her yerde yaşanmaz, bazı kültürlerde, ülkelerde yaşanır.</a:t>
            </a:r>
            <a:endParaRPr sz="1700">
              <a:solidFill>
                <a:schemeClr val="dk1"/>
              </a:solidFill>
              <a:latin typeface="Teko"/>
              <a:ea typeface="Teko"/>
              <a:cs typeface="Teko"/>
              <a:sym typeface="Teko"/>
            </a:endParaRPr>
          </a:p>
        </p:txBody>
      </p:sp>
      <p:sp>
        <p:nvSpPr>
          <p:cNvPr id="224" name="Google Shape;224;p28"/>
          <p:cNvSpPr txBox="1"/>
          <p:nvPr/>
        </p:nvSpPr>
        <p:spPr>
          <a:xfrm>
            <a:off x="1313472" y="4277012"/>
            <a:ext cx="3813175" cy="528030"/>
          </a:xfrm>
          <a:prstGeom prst="rect">
            <a:avLst/>
          </a:prstGeom>
          <a:noFill/>
          <a:ln>
            <a:noFill/>
          </a:ln>
        </p:spPr>
        <p:txBody>
          <a:bodyPr anchorCtr="0" anchor="t" bIns="0" lIns="0" spcFirstLastPara="1" rIns="0" wrap="square" tIns="625">
            <a:spAutoFit/>
          </a:bodyPr>
          <a:lstStyle/>
          <a:p>
            <a:pPr indent="0" lvl="0" marL="12700" marR="5080" rtl="0" algn="l">
              <a:lnSpc>
                <a:spcPct val="104800"/>
              </a:lnSpc>
              <a:spcBef>
                <a:spcPts val="0"/>
              </a:spcBef>
              <a:spcAft>
                <a:spcPts val="0"/>
              </a:spcAft>
              <a:buNone/>
            </a:pPr>
            <a:r>
              <a:rPr lang="en-US" sz="1700">
                <a:solidFill>
                  <a:schemeClr val="dk1"/>
                </a:solidFill>
                <a:latin typeface="Teko"/>
                <a:ea typeface="Teko"/>
                <a:cs typeface="Teko"/>
                <a:sym typeface="Teko"/>
              </a:rPr>
              <a:t>Çocuk;yaşadıklarını,cinsel istismarı bile, yakın zamanda ya da büyüyünce unutur.Fazla kurcalanmamalı.</a:t>
            </a:r>
            <a:endParaRPr sz="1700">
              <a:solidFill>
                <a:schemeClr val="dk1"/>
              </a:solidFill>
              <a:latin typeface="Teko"/>
              <a:ea typeface="Teko"/>
              <a:cs typeface="Teko"/>
              <a:sym typeface="Teko"/>
            </a:endParaRPr>
          </a:p>
        </p:txBody>
      </p:sp>
      <p:sp>
        <p:nvSpPr>
          <p:cNvPr id="225" name="Google Shape;225;p28"/>
          <p:cNvSpPr txBox="1"/>
          <p:nvPr/>
        </p:nvSpPr>
        <p:spPr>
          <a:xfrm>
            <a:off x="7915049" y="1367825"/>
            <a:ext cx="1245235" cy="3765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300"/>
              <a:buFont typeface="Teko"/>
              <a:buNone/>
            </a:pPr>
            <a:r>
              <a:rPr b="1" lang="en-US" sz="2300">
                <a:solidFill>
                  <a:schemeClr val="dk1"/>
                </a:solidFill>
                <a:latin typeface="Teko"/>
                <a:ea typeface="Teko"/>
                <a:cs typeface="Teko"/>
                <a:sym typeface="Teko"/>
              </a:rPr>
              <a:t>Doğrular</a:t>
            </a:r>
            <a:endParaRPr sz="2300">
              <a:solidFill>
                <a:schemeClr val="dk1"/>
              </a:solidFill>
              <a:latin typeface="Teko"/>
              <a:ea typeface="Teko"/>
              <a:cs typeface="Teko"/>
              <a:sym typeface="Teko"/>
            </a:endParaRPr>
          </a:p>
        </p:txBody>
      </p:sp>
      <p:sp>
        <p:nvSpPr>
          <p:cNvPr id="226" name="Google Shape;226;p28"/>
          <p:cNvSpPr txBox="1"/>
          <p:nvPr/>
        </p:nvSpPr>
        <p:spPr>
          <a:xfrm>
            <a:off x="6896992" y="1802417"/>
            <a:ext cx="3837940" cy="3905556"/>
          </a:xfrm>
          <a:prstGeom prst="rect">
            <a:avLst/>
          </a:prstGeom>
          <a:noFill/>
          <a:ln>
            <a:noFill/>
          </a:ln>
        </p:spPr>
        <p:txBody>
          <a:bodyPr anchorCtr="0" anchor="t" bIns="0" lIns="0" spcFirstLastPara="1" rIns="0" wrap="square" tIns="22850">
            <a:spAutoFit/>
          </a:bodyPr>
          <a:lstStyle/>
          <a:p>
            <a:pPr indent="0" lvl="0" marL="12700" marR="233679" rtl="0" algn="l">
              <a:lnSpc>
                <a:spcPct val="119411"/>
              </a:lnSpc>
              <a:spcBef>
                <a:spcPts val="0"/>
              </a:spcBef>
              <a:spcAft>
                <a:spcPts val="0"/>
              </a:spcAft>
              <a:buNone/>
            </a:pPr>
            <a:r>
              <a:rPr lang="en-US" sz="1700">
                <a:solidFill>
                  <a:schemeClr val="dk1"/>
                </a:solidFill>
                <a:latin typeface="Teko"/>
                <a:ea typeface="Teko"/>
                <a:cs typeface="Teko"/>
                <a:sym typeface="Teko"/>
              </a:rPr>
              <a:t>Olguların %80-95’inde istismarcı çocuğun tanıdığı, normal görünüşlü biridir. Genellikle 20-45 yaş arası evli, sosyal hayatı olan şüphe çekmeyen kişilerdir.</a:t>
            </a:r>
            <a:endParaRPr sz="1700">
              <a:solidFill>
                <a:schemeClr val="dk1"/>
              </a:solidFill>
              <a:latin typeface="Teko"/>
              <a:ea typeface="Teko"/>
              <a:cs typeface="Teko"/>
              <a:sym typeface="Teko"/>
            </a:endParaRPr>
          </a:p>
          <a:p>
            <a:pPr indent="0" lvl="0" marL="0" marR="0" rtl="0" algn="l">
              <a:lnSpc>
                <a:spcPct val="100000"/>
              </a:lnSpc>
              <a:spcBef>
                <a:spcPts val="795"/>
              </a:spcBef>
              <a:spcAft>
                <a:spcPts val="0"/>
              </a:spcAft>
              <a:buNone/>
            </a:pPr>
            <a:r>
              <a:t/>
            </a:r>
            <a:endParaRPr sz="1700">
              <a:solidFill>
                <a:schemeClr val="dk1"/>
              </a:solidFill>
              <a:latin typeface="Teko"/>
              <a:ea typeface="Teko"/>
              <a:cs typeface="Teko"/>
              <a:sym typeface="Teko"/>
            </a:endParaRPr>
          </a:p>
          <a:p>
            <a:pPr indent="0" lvl="0" marL="12700" marR="0" rtl="0" algn="l">
              <a:lnSpc>
                <a:spcPct val="100000"/>
              </a:lnSpc>
              <a:spcBef>
                <a:spcPts val="0"/>
              </a:spcBef>
              <a:spcAft>
                <a:spcPts val="0"/>
              </a:spcAft>
              <a:buNone/>
            </a:pPr>
            <a:r>
              <a:rPr lang="en-US" sz="1700">
                <a:solidFill>
                  <a:schemeClr val="dk1"/>
                </a:solidFill>
                <a:latin typeface="Teko"/>
                <a:ea typeface="Teko"/>
                <a:cs typeface="Teko"/>
                <a:sym typeface="Teko"/>
              </a:rPr>
              <a:t>Cinsel istismara her kültürde,her ülkede</a:t>
            </a:r>
            <a:endParaRPr sz="1700">
              <a:solidFill>
                <a:schemeClr val="dk1"/>
              </a:solidFill>
              <a:latin typeface="Teko"/>
              <a:ea typeface="Teko"/>
              <a:cs typeface="Teko"/>
              <a:sym typeface="Teko"/>
            </a:endParaRPr>
          </a:p>
          <a:p>
            <a:pPr indent="0" lvl="0" marL="12700" marR="5080" rtl="0" algn="l">
              <a:lnSpc>
                <a:spcPct val="119411"/>
              </a:lnSpc>
              <a:spcBef>
                <a:spcPts val="509"/>
              </a:spcBef>
              <a:spcAft>
                <a:spcPts val="0"/>
              </a:spcAft>
              <a:buNone/>
            </a:pPr>
            <a:r>
              <a:rPr lang="en-US" sz="1700">
                <a:solidFill>
                  <a:schemeClr val="dk1"/>
                </a:solidFill>
                <a:latin typeface="Teko"/>
                <a:ea typeface="Teko"/>
                <a:cs typeface="Teko"/>
                <a:sym typeface="Teko"/>
              </a:rPr>
              <a:t>ve her sosyo-ekonomik grupta rastlanmaktadır. Kız çocuklarda </a:t>
            </a:r>
            <a:r>
              <a:rPr b="1" lang="en-US" sz="1700">
                <a:solidFill>
                  <a:schemeClr val="dk1"/>
                </a:solidFill>
                <a:latin typeface="Teko"/>
                <a:ea typeface="Teko"/>
                <a:cs typeface="Teko"/>
                <a:sym typeface="Teko"/>
              </a:rPr>
              <a:t>ensest, </a:t>
            </a:r>
            <a:r>
              <a:rPr lang="en-US" sz="1700">
                <a:solidFill>
                  <a:schemeClr val="dk1"/>
                </a:solidFill>
                <a:latin typeface="Teko"/>
                <a:ea typeface="Teko"/>
                <a:cs typeface="Teko"/>
                <a:sym typeface="Teko"/>
              </a:rPr>
              <a:t>erkek çocuklarda ise </a:t>
            </a:r>
            <a:r>
              <a:rPr b="1" lang="en-US" sz="1700">
                <a:solidFill>
                  <a:schemeClr val="dk1"/>
                </a:solidFill>
                <a:latin typeface="Teko"/>
                <a:ea typeface="Teko"/>
                <a:cs typeface="Teko"/>
                <a:sym typeface="Teko"/>
              </a:rPr>
              <a:t>pedofi</a:t>
            </a:r>
            <a:r>
              <a:rPr lang="en-US" sz="1700">
                <a:solidFill>
                  <a:schemeClr val="dk1"/>
                </a:solidFill>
                <a:latin typeface="Teko"/>
                <a:ea typeface="Teko"/>
                <a:cs typeface="Teko"/>
                <a:sym typeface="Teko"/>
              </a:rPr>
              <a:t>ldiğer istismar türlerinden daha sık rastlanmaktadır.</a:t>
            </a:r>
            <a:endParaRPr sz="1700">
              <a:solidFill>
                <a:schemeClr val="dk1"/>
              </a:solidFill>
              <a:latin typeface="Teko"/>
              <a:ea typeface="Teko"/>
              <a:cs typeface="Teko"/>
              <a:sym typeface="Teko"/>
            </a:endParaRPr>
          </a:p>
          <a:p>
            <a:pPr indent="0" lvl="0" marL="0" marR="0" rtl="0" algn="l">
              <a:lnSpc>
                <a:spcPct val="100000"/>
              </a:lnSpc>
              <a:spcBef>
                <a:spcPts val="100"/>
              </a:spcBef>
              <a:spcAft>
                <a:spcPts val="0"/>
              </a:spcAft>
              <a:buNone/>
            </a:pPr>
            <a:r>
              <a:t/>
            </a:r>
            <a:endParaRPr sz="1700">
              <a:solidFill>
                <a:schemeClr val="dk1"/>
              </a:solidFill>
              <a:latin typeface="Teko"/>
              <a:ea typeface="Teko"/>
              <a:cs typeface="Teko"/>
              <a:sym typeface="Teko"/>
            </a:endParaRPr>
          </a:p>
          <a:p>
            <a:pPr indent="0" lvl="0" marL="12700" marR="329565" rtl="0" algn="l">
              <a:lnSpc>
                <a:spcPct val="112100"/>
              </a:lnSpc>
              <a:spcBef>
                <a:spcPts val="0"/>
              </a:spcBef>
              <a:spcAft>
                <a:spcPts val="0"/>
              </a:spcAft>
              <a:buNone/>
            </a:pPr>
            <a:r>
              <a:rPr lang="en-US" sz="1700">
                <a:solidFill>
                  <a:schemeClr val="dk1"/>
                </a:solidFill>
                <a:latin typeface="Teko"/>
                <a:ea typeface="Teko"/>
                <a:cs typeface="Teko"/>
                <a:sym typeface="Teko"/>
              </a:rPr>
              <a:t>Çocuklar cinsel İstismarı asla unutmazlar… “Hayattaki en kötü şey hafızayı değiştirememenizdir.”</a:t>
            </a:r>
            <a:endParaRPr sz="1700">
              <a:solidFill>
                <a:schemeClr val="dk1"/>
              </a:solidFill>
              <a:latin typeface="Teko"/>
              <a:ea typeface="Teko"/>
              <a:cs typeface="Teko"/>
              <a:sym typeface="Teko"/>
            </a:endParaRPr>
          </a:p>
          <a:p>
            <a:pPr indent="0" lvl="0" marL="12700" marR="0" rtl="0" algn="l">
              <a:lnSpc>
                <a:spcPct val="114058"/>
              </a:lnSpc>
              <a:spcBef>
                <a:spcPts val="0"/>
              </a:spcBef>
              <a:spcAft>
                <a:spcPts val="0"/>
              </a:spcAft>
              <a:buNone/>
            </a:pPr>
            <a:r>
              <a:rPr lang="en-US" sz="1700">
                <a:solidFill>
                  <a:schemeClr val="dk1"/>
                </a:solidFill>
                <a:latin typeface="Teko"/>
                <a:ea typeface="Teko"/>
                <a:cs typeface="Teko"/>
                <a:sym typeface="Teko"/>
              </a:rPr>
              <a:t>sözleri,çocukluğunda cinsel istismara</a:t>
            </a:r>
            <a:endParaRPr sz="1700">
              <a:solidFill>
                <a:schemeClr val="dk1"/>
              </a:solidFill>
              <a:latin typeface="Teko"/>
              <a:ea typeface="Teko"/>
              <a:cs typeface="Teko"/>
              <a:sym typeface="Teko"/>
            </a:endParaRPr>
          </a:p>
          <a:p>
            <a:pPr indent="0" lvl="0" marL="12700" marR="0" rtl="0" algn="l">
              <a:lnSpc>
                <a:spcPct val="119411"/>
              </a:lnSpc>
              <a:spcBef>
                <a:spcPts val="0"/>
              </a:spcBef>
              <a:spcAft>
                <a:spcPts val="0"/>
              </a:spcAft>
              <a:buNone/>
            </a:pPr>
            <a:r>
              <a:rPr lang="en-US" sz="1700">
                <a:solidFill>
                  <a:schemeClr val="dk1"/>
                </a:solidFill>
                <a:latin typeface="Teko"/>
                <a:ea typeface="Teko"/>
                <a:cs typeface="Teko"/>
                <a:sym typeface="Teko"/>
              </a:rPr>
              <a:t>uğramış bir yetişkine aittir.</a:t>
            </a:r>
            <a:endParaRPr sz="1700">
              <a:solidFill>
                <a:schemeClr val="dk1"/>
              </a:solidFill>
              <a:latin typeface="Teko"/>
              <a:ea typeface="Teko"/>
              <a:cs typeface="Teko"/>
              <a:sym typeface="Teko"/>
            </a:endParaRPr>
          </a:p>
        </p:txBody>
      </p:sp>
      <p:pic>
        <p:nvPicPr>
          <p:cNvPr descr="kırpıntı çizim, çizgi film, sanat, tasarım içeren bir resim&#10;&#10;Açıklama otomatik olarak oluşturuldu" id="227" name="Google Shape;227;p28"/>
          <p:cNvPicPr preferRelativeResize="0"/>
          <p:nvPr/>
        </p:nvPicPr>
        <p:blipFill rotWithShape="1">
          <a:blip r:embed="rId3">
            <a:alphaModFix/>
          </a:blip>
          <a:srcRect b="0" l="0" r="0" t="0"/>
          <a:stretch/>
        </p:blipFill>
        <p:spPr>
          <a:xfrm flipH="1">
            <a:off x="10408145" y="5554382"/>
            <a:ext cx="1694026" cy="1237755"/>
          </a:xfrm>
          <a:prstGeom prst="rect">
            <a:avLst/>
          </a:prstGeom>
          <a:noFill/>
          <a:ln>
            <a:noFill/>
          </a:ln>
        </p:spPr>
      </p:pic>
      <p:pic>
        <p:nvPicPr>
          <p:cNvPr id="228" name="Google Shape;228;p28"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29"/>
          <p:cNvSpPr/>
          <p:nvPr/>
        </p:nvSpPr>
        <p:spPr>
          <a:xfrm>
            <a:off x="0" y="0"/>
            <a:ext cx="12192000" cy="6858000"/>
          </a:xfrm>
          <a:prstGeom prst="rect">
            <a:avLst/>
          </a:prstGeom>
          <a:solidFill>
            <a:srgbClr val="7F7F7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29"/>
          <p:cNvSpPr/>
          <p:nvPr/>
        </p:nvSpPr>
        <p:spPr>
          <a:xfrm>
            <a:off x="477012" y="480060"/>
            <a:ext cx="11237976" cy="5897880"/>
          </a:xfrm>
          <a:prstGeom prst="rect">
            <a:avLst/>
          </a:prstGeom>
          <a:solidFill>
            <a:srgbClr val="FFFFFF"/>
          </a:solidFill>
          <a:ln>
            <a:noFill/>
          </a:ln>
          <a:effectLst>
            <a:outerShdw blurRad="63500" rotWithShape="0" algn="t" dir="5400000" dist="1778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metin, logo, simge, sembol, yazı tipi içeren bir resim&#10;&#10;Açıklama otomatik olarak oluşturuldu" id="235" name="Google Shape;235;p29"/>
          <p:cNvPicPr preferRelativeResize="0"/>
          <p:nvPr/>
        </p:nvPicPr>
        <p:blipFill rotWithShape="1">
          <a:blip r:embed="rId3">
            <a:alphaModFix/>
          </a:blip>
          <a:srcRect b="0" l="0" r="0" t="0"/>
          <a:stretch/>
        </p:blipFill>
        <p:spPr>
          <a:xfrm>
            <a:off x="701088" y="1618001"/>
            <a:ext cx="5294716" cy="3653353"/>
          </a:xfrm>
          <a:prstGeom prst="rect">
            <a:avLst/>
          </a:prstGeom>
          <a:noFill/>
          <a:ln>
            <a:noFill/>
          </a:ln>
        </p:spPr>
      </p:pic>
      <p:cxnSp>
        <p:nvCxnSpPr>
          <p:cNvPr id="236" name="Google Shape;236;p29"/>
          <p:cNvCxnSpPr/>
          <p:nvPr/>
        </p:nvCxnSpPr>
        <p:spPr>
          <a:xfrm>
            <a:off x="6079958" y="1143000"/>
            <a:ext cx="0" cy="4572000"/>
          </a:xfrm>
          <a:prstGeom prst="straightConnector1">
            <a:avLst/>
          </a:prstGeom>
          <a:noFill/>
          <a:ln cap="flat" cmpd="sng" w="9525">
            <a:solidFill>
              <a:srgbClr val="4E4E4E"/>
            </a:solidFill>
            <a:prstDash val="solid"/>
            <a:miter lim="800000"/>
            <a:headEnd len="sm" w="sm" type="none"/>
            <a:tailEnd len="sm" w="sm" type="none"/>
          </a:ln>
        </p:spPr>
      </p:cxnSp>
      <p:sp>
        <p:nvSpPr>
          <p:cNvPr id="237" name="Google Shape;237;p29"/>
          <p:cNvSpPr txBox="1"/>
          <p:nvPr/>
        </p:nvSpPr>
        <p:spPr>
          <a:xfrm flipH="1">
            <a:off x="5656729" y="1846729"/>
            <a:ext cx="4975412" cy="2187389"/>
          </a:xfrm>
          <a:prstGeom prst="rect">
            <a:avLst/>
          </a:prstGeom>
          <a:noFill/>
          <a:ln>
            <a:noFill/>
          </a:ln>
        </p:spPr>
        <p:txBody>
          <a:bodyPr anchorCtr="0" anchor="t" bIns="45700" lIns="91425" spcFirstLastPara="1" rIns="91425" wrap="square" tIns="45700">
            <a:normAutofit/>
          </a:bodyPr>
          <a:lstStyle/>
          <a:p>
            <a:pPr indent="-228600" lvl="0" marL="896619" marR="401955" rtl="0" algn="l">
              <a:lnSpc>
                <a:spcPct val="90000"/>
              </a:lnSpc>
              <a:spcBef>
                <a:spcPts val="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Türk Ceza Kanununa göre HER VATANDAŞIN çocuğun fiziksel, cinsel veya duygusal yönden istismarının ihbar yükümlülüğü vardır.</a:t>
            </a:r>
            <a:endParaRPr sz="1700">
              <a:solidFill>
                <a:schemeClr val="dk1"/>
              </a:solidFill>
              <a:latin typeface="Calibri"/>
              <a:ea typeface="Calibri"/>
              <a:cs typeface="Calibri"/>
              <a:sym typeface="Calibri"/>
            </a:endParaRPr>
          </a:p>
          <a:p>
            <a:pPr indent="-228600" lvl="0" marL="896619" marR="401955" rtl="0" algn="l">
              <a:lnSpc>
                <a:spcPct val="90000"/>
              </a:lnSpc>
              <a:spcBef>
                <a:spcPts val="10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İşlenmekte olan bir suçu yetkili makamlara bildirmeyen kişi, </a:t>
            </a:r>
            <a:r>
              <a:rPr i="1" lang="en-US" sz="1700">
                <a:solidFill>
                  <a:schemeClr val="dk1"/>
                </a:solidFill>
                <a:latin typeface="Calibri"/>
                <a:ea typeface="Calibri"/>
                <a:cs typeface="Calibri"/>
                <a:sym typeface="Calibri"/>
              </a:rPr>
              <a:t>bir yıla kadar hapis cezası ile cezalandırılır</a:t>
            </a:r>
            <a:r>
              <a:rPr lang="en-US"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p:txBody>
      </p:sp>
      <p:pic>
        <p:nvPicPr>
          <p:cNvPr id="238" name="Google Shape;238;p29"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0"/>
          <p:cNvPicPr preferRelativeResize="0"/>
          <p:nvPr/>
        </p:nvPicPr>
        <p:blipFill rotWithShape="1">
          <a:blip r:embed="rId3">
            <a:alphaModFix/>
          </a:blip>
          <a:srcRect b="0" l="0" r="0" t="0"/>
          <a:stretch/>
        </p:blipFill>
        <p:spPr>
          <a:xfrm>
            <a:off x="8971854" y="0"/>
            <a:ext cx="2246335" cy="6867036"/>
          </a:xfrm>
          <a:prstGeom prst="rect">
            <a:avLst/>
          </a:prstGeom>
          <a:noFill/>
          <a:ln>
            <a:noFill/>
          </a:ln>
        </p:spPr>
      </p:pic>
      <p:sp>
        <p:nvSpPr>
          <p:cNvPr id="244" name="Google Shape;244;p30"/>
          <p:cNvSpPr/>
          <p:nvPr/>
        </p:nvSpPr>
        <p:spPr>
          <a:xfrm>
            <a:off x="0" y="0"/>
            <a:ext cx="121920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b="0" i="0"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rPr b="0" i="0" lang="en-US" sz="1800">
                <a:solidFill>
                  <a:schemeClr val="lt1"/>
                </a:solidFill>
                <a:latin typeface="Arial Black"/>
                <a:ea typeface="Arial Black"/>
                <a:cs typeface="Arial Black"/>
                <a:sym typeface="Arial Black"/>
              </a:rPr>
              <a:t>TEŞEKKÜRLER</a:t>
            </a:r>
            <a:endParaRPr sz="1800">
              <a:solidFill>
                <a:schemeClr val="lt1"/>
              </a:solidFill>
              <a:latin typeface="Arial Black"/>
              <a:ea typeface="Arial Black"/>
              <a:cs typeface="Arial Black"/>
              <a:sym typeface="Arial Black"/>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5" name="Google Shape;245;p30" title="azure logo.png"/>
          <p:cNvPicPr preferRelativeResize="0"/>
          <p:nvPr/>
        </p:nvPicPr>
        <p:blipFill>
          <a:blip r:embed="rId4">
            <a:alphaModFix/>
          </a:blip>
          <a:stretch>
            <a:fillRect/>
          </a:stretch>
        </p:blipFill>
        <p:spPr>
          <a:xfrm>
            <a:off x="4613710" y="677975"/>
            <a:ext cx="2964574" cy="2761101"/>
          </a:xfrm>
          <a:prstGeom prst="rect">
            <a:avLst/>
          </a:prstGeom>
          <a:noFill/>
          <a:ln>
            <a:noFill/>
          </a:ln>
        </p:spPr>
      </p:pic>
      <p:pic>
        <p:nvPicPr>
          <p:cNvPr id="246" name="Google Shape;246;p30" title="Bir başlık ekleyin.png"/>
          <p:cNvPicPr preferRelativeResize="0"/>
          <p:nvPr/>
        </p:nvPicPr>
        <p:blipFill>
          <a:blip r:embed="rId5">
            <a:alphaModFix/>
          </a:blip>
          <a:stretch>
            <a:fillRect/>
          </a:stretch>
        </p:blipFill>
        <p:spPr>
          <a:xfrm>
            <a:off x="3352800" y="2724950"/>
            <a:ext cx="54864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871417" y="1160965"/>
            <a:ext cx="157447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Teko"/>
                <a:ea typeface="Teko"/>
                <a:cs typeface="Teko"/>
                <a:sym typeface="Teko"/>
              </a:rPr>
              <a:t>SUNUM İÇERİĞİ</a:t>
            </a:r>
            <a:endParaRPr b="1" sz="2000">
              <a:solidFill>
                <a:schemeClr val="dk1"/>
              </a:solidFill>
              <a:latin typeface="Teko"/>
              <a:ea typeface="Teko"/>
              <a:cs typeface="Teko"/>
              <a:sym typeface="Teko"/>
            </a:endParaRPr>
          </a:p>
        </p:txBody>
      </p:sp>
      <p:sp>
        <p:nvSpPr>
          <p:cNvPr id="93" name="Google Shape;93;p14"/>
          <p:cNvSpPr txBox="1"/>
          <p:nvPr/>
        </p:nvSpPr>
        <p:spPr>
          <a:xfrm>
            <a:off x="831528" y="2115416"/>
            <a:ext cx="9054594" cy="1542730"/>
          </a:xfrm>
          <a:prstGeom prst="rect">
            <a:avLst/>
          </a:prstGeom>
          <a:noFill/>
          <a:ln>
            <a:noFill/>
          </a:ln>
        </p:spPr>
        <p:txBody>
          <a:bodyPr anchorCtr="0" anchor="t" bIns="0" lIns="0" spcFirstLastPara="1" rIns="0" wrap="square" tIns="153650">
            <a:spAutoFit/>
          </a:bodyPr>
          <a:lstStyle/>
          <a:p>
            <a:pPr indent="-325755" lvl="0" marL="338455" marR="0" rtl="0" algn="l">
              <a:lnSpc>
                <a:spcPct val="100000"/>
              </a:lnSpc>
              <a:spcBef>
                <a:spcPts val="0"/>
              </a:spcBef>
              <a:spcAft>
                <a:spcPts val="0"/>
              </a:spcAft>
              <a:buClr>
                <a:schemeClr val="dk1"/>
              </a:buClr>
              <a:buSzPts val="2200"/>
              <a:buFont typeface="Teko"/>
              <a:buAutoNum type="arabicPeriod"/>
            </a:pPr>
            <a:r>
              <a:rPr lang="en-US" sz="2200">
                <a:solidFill>
                  <a:schemeClr val="dk1"/>
                </a:solidFill>
                <a:latin typeface="Teko"/>
                <a:ea typeface="Teko"/>
                <a:cs typeface="Teko"/>
                <a:sym typeface="Teko"/>
              </a:rPr>
              <a:t>Aile ve Sosyal Hizmetler Bakanlığı Tarafından Yürütülen Hizmetler</a:t>
            </a:r>
            <a:endParaRPr sz="2200">
              <a:solidFill>
                <a:schemeClr val="dk1"/>
              </a:solidFill>
              <a:latin typeface="Teko"/>
              <a:ea typeface="Teko"/>
              <a:cs typeface="Teko"/>
              <a:sym typeface="Teko"/>
            </a:endParaRPr>
          </a:p>
          <a:p>
            <a:pPr indent="-325755" lvl="0" marL="338455" marR="0" rtl="0" algn="l">
              <a:lnSpc>
                <a:spcPct val="100000"/>
              </a:lnSpc>
              <a:spcBef>
                <a:spcPts val="1110"/>
              </a:spcBef>
              <a:spcAft>
                <a:spcPts val="0"/>
              </a:spcAft>
              <a:buClr>
                <a:schemeClr val="dk1"/>
              </a:buClr>
              <a:buSzPts val="2200"/>
              <a:buFont typeface="Teko"/>
              <a:buAutoNum type="arabicPeriod"/>
            </a:pPr>
            <a:r>
              <a:rPr lang="en-US" sz="2200">
                <a:solidFill>
                  <a:schemeClr val="dk1"/>
                </a:solidFill>
                <a:latin typeface="Teko"/>
                <a:ea typeface="Teko"/>
                <a:cs typeface="Teko"/>
                <a:sym typeface="Teko"/>
              </a:rPr>
              <a:t>Çocuk İhmali ve İstismarı Türleri</a:t>
            </a:r>
            <a:endParaRPr sz="2200">
              <a:solidFill>
                <a:schemeClr val="dk1"/>
              </a:solidFill>
              <a:latin typeface="Teko"/>
              <a:ea typeface="Teko"/>
              <a:cs typeface="Teko"/>
              <a:sym typeface="Teko"/>
            </a:endParaRPr>
          </a:p>
          <a:p>
            <a:pPr indent="-325755" lvl="0" marL="338455" marR="0" rtl="0" algn="l">
              <a:lnSpc>
                <a:spcPct val="100000"/>
              </a:lnSpc>
              <a:spcBef>
                <a:spcPts val="1785"/>
              </a:spcBef>
              <a:spcAft>
                <a:spcPts val="0"/>
              </a:spcAft>
              <a:buClr>
                <a:schemeClr val="dk1"/>
              </a:buClr>
              <a:buSzPts val="2200"/>
              <a:buFont typeface="Teko"/>
              <a:buAutoNum type="arabicPeriod"/>
            </a:pPr>
            <a:r>
              <a:rPr lang="en-US" sz="2200">
                <a:solidFill>
                  <a:schemeClr val="dk1"/>
                </a:solidFill>
                <a:latin typeface="Teko"/>
                <a:ea typeface="Teko"/>
                <a:cs typeface="Teko"/>
                <a:sym typeface="Teko"/>
              </a:rPr>
              <a:t>İstismar Mağduru Çocuğun Davranış Belirtileri Ve Çocuğa Yaklaşım</a:t>
            </a:r>
            <a:endParaRPr sz="2200">
              <a:solidFill>
                <a:schemeClr val="dk1"/>
              </a:solidFill>
              <a:latin typeface="Teko"/>
              <a:ea typeface="Teko"/>
              <a:cs typeface="Teko"/>
              <a:sym typeface="Teko"/>
            </a:endParaRPr>
          </a:p>
        </p:txBody>
      </p:sp>
      <p:pic>
        <p:nvPicPr>
          <p:cNvPr descr="taslak, çizim, çizgi sanatı, sanat içeren bir resim" id="94" name="Google Shape;94;p14"/>
          <p:cNvPicPr preferRelativeResize="0"/>
          <p:nvPr/>
        </p:nvPicPr>
        <p:blipFill rotWithShape="1">
          <a:blip r:embed="rId3">
            <a:alphaModFix/>
          </a:blip>
          <a:srcRect b="0" l="0" r="0" t="0"/>
          <a:stretch/>
        </p:blipFill>
        <p:spPr>
          <a:xfrm>
            <a:off x="8514198" y="4625172"/>
            <a:ext cx="3514950" cy="2124420"/>
          </a:xfrm>
          <a:prstGeom prst="rect">
            <a:avLst/>
          </a:prstGeom>
          <a:noFill/>
          <a:ln>
            <a:noFill/>
          </a:ln>
        </p:spPr>
      </p:pic>
      <p:pic>
        <p:nvPicPr>
          <p:cNvPr id="95" name="Google Shape;95;p14"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3940234" y="873279"/>
            <a:ext cx="4311532" cy="3206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000"/>
              <a:buFont typeface="Teko"/>
              <a:buNone/>
            </a:pPr>
            <a:r>
              <a:rPr b="1" lang="en-US" sz="2000">
                <a:solidFill>
                  <a:schemeClr val="dk1"/>
                </a:solidFill>
                <a:latin typeface="Teko"/>
                <a:ea typeface="Teko"/>
                <a:cs typeface="Teko"/>
                <a:sym typeface="Teko"/>
              </a:rPr>
              <a:t>ÇOCUKLUK KAVRAMI</a:t>
            </a:r>
            <a:endParaRPr b="1" sz="2000">
              <a:solidFill>
                <a:schemeClr val="dk1"/>
              </a:solidFill>
              <a:latin typeface="Teko"/>
              <a:ea typeface="Teko"/>
              <a:cs typeface="Teko"/>
              <a:sym typeface="Teko"/>
            </a:endParaRPr>
          </a:p>
        </p:txBody>
      </p:sp>
      <p:sp>
        <p:nvSpPr>
          <p:cNvPr id="101" name="Google Shape;101;p15"/>
          <p:cNvSpPr txBox="1"/>
          <p:nvPr/>
        </p:nvSpPr>
        <p:spPr>
          <a:xfrm>
            <a:off x="871417" y="1816440"/>
            <a:ext cx="8596630" cy="2007986"/>
          </a:xfrm>
          <a:prstGeom prst="rect">
            <a:avLst/>
          </a:prstGeom>
          <a:noFill/>
          <a:ln>
            <a:noFill/>
          </a:ln>
        </p:spPr>
        <p:txBody>
          <a:bodyPr anchorCtr="0" anchor="t" bIns="0" lIns="0" spcFirstLastPara="1" rIns="0" wrap="square" tIns="56500">
            <a:spAutoFit/>
          </a:bodyPr>
          <a:lstStyle/>
          <a:p>
            <a:pPr indent="0" lvl="0" marL="12700" marR="0" rtl="0" algn="l">
              <a:lnSpc>
                <a:spcPct val="100000"/>
              </a:lnSpc>
              <a:spcBef>
                <a:spcPts val="0"/>
              </a:spcBef>
              <a:spcAft>
                <a:spcPts val="0"/>
              </a:spcAft>
              <a:buNone/>
            </a:pPr>
            <a:r>
              <a:rPr lang="en-US" sz="1900">
                <a:solidFill>
                  <a:schemeClr val="dk1"/>
                </a:solidFill>
                <a:latin typeface="Teko"/>
                <a:ea typeface="Teko"/>
                <a:cs typeface="Teko"/>
                <a:sym typeface="Teko"/>
              </a:rPr>
              <a:t>Çocuk Hakları Sözleşmesi</a:t>
            </a:r>
            <a:endParaRPr sz="1900">
              <a:solidFill>
                <a:schemeClr val="dk1"/>
              </a:solidFill>
              <a:latin typeface="Teko"/>
              <a:ea typeface="Teko"/>
              <a:cs typeface="Teko"/>
              <a:sym typeface="Teko"/>
            </a:endParaRPr>
          </a:p>
          <a:p>
            <a:pPr indent="0" lvl="0" marL="12700" marR="218440" rtl="0" algn="l">
              <a:lnSpc>
                <a:spcPct val="115100"/>
              </a:lnSpc>
              <a:spcBef>
                <a:spcPts val="0"/>
              </a:spcBef>
              <a:spcAft>
                <a:spcPts val="0"/>
              </a:spcAft>
              <a:buNone/>
            </a:pPr>
            <a:r>
              <a:rPr lang="en-US" sz="1900">
                <a:solidFill>
                  <a:schemeClr val="dk1"/>
                </a:solidFill>
                <a:latin typeface="Teko"/>
                <a:ea typeface="Teko"/>
                <a:cs typeface="Teko"/>
                <a:sym typeface="Teko"/>
              </a:rPr>
              <a:t>1990’da yürürlüğe girmiştir, Türkiye de dahil olmak üzere 142 ülke bu sözleşmeyi imzalamıştır.</a:t>
            </a:r>
            <a:endParaRPr sz="1900">
              <a:solidFill>
                <a:schemeClr val="dk1"/>
              </a:solidFill>
              <a:latin typeface="Teko"/>
              <a:ea typeface="Teko"/>
              <a:cs typeface="Teko"/>
              <a:sym typeface="Teko"/>
            </a:endParaRPr>
          </a:p>
          <a:p>
            <a:pPr indent="0" lvl="0" marL="12700" marR="5080" rtl="0" algn="l">
              <a:lnSpc>
                <a:spcPct val="115100"/>
              </a:lnSpc>
              <a:spcBef>
                <a:spcPts val="0"/>
              </a:spcBef>
              <a:spcAft>
                <a:spcPts val="0"/>
              </a:spcAft>
              <a:buNone/>
            </a:pPr>
            <a:r>
              <a:rPr lang="en-US" sz="1900">
                <a:solidFill>
                  <a:schemeClr val="dk1"/>
                </a:solidFill>
                <a:latin typeface="Teko"/>
                <a:ea typeface="Teko"/>
                <a:cs typeface="Teko"/>
                <a:sym typeface="Teko"/>
              </a:rPr>
              <a:t>Madde 1: Bu sözleşme uyarınca çocuğa uygulanabilecek olan kanuna göre daha erken yaşta reşit olma durumu hariç, 18 yaşına kadar her birey çocuk sayılır. T.C.K’ ya göre;</a:t>
            </a:r>
            <a:endParaRPr sz="1900">
              <a:solidFill>
                <a:schemeClr val="dk1"/>
              </a:solidFill>
              <a:latin typeface="Teko"/>
              <a:ea typeface="Teko"/>
              <a:cs typeface="Teko"/>
              <a:sym typeface="Teko"/>
            </a:endParaRPr>
          </a:p>
          <a:p>
            <a:pPr indent="0" lvl="0" marL="12700" marR="86995" rtl="0" algn="l">
              <a:lnSpc>
                <a:spcPct val="115100"/>
              </a:lnSpc>
              <a:spcBef>
                <a:spcPts val="0"/>
              </a:spcBef>
              <a:spcAft>
                <a:spcPts val="0"/>
              </a:spcAft>
              <a:buNone/>
            </a:pPr>
            <a:r>
              <a:rPr lang="en-US" sz="1900">
                <a:solidFill>
                  <a:schemeClr val="dk1"/>
                </a:solidFill>
                <a:latin typeface="Teko"/>
                <a:ea typeface="Teko"/>
                <a:cs typeface="Teko"/>
                <a:sym typeface="Teko"/>
              </a:rPr>
              <a:t>5395 sayılı çocuk koruma kanunun 1. maddesi gereğince çocuk, daha erken yaşta ergin olsa bile, 18 yaşını doldurmamış kişidir</a:t>
            </a:r>
            <a:r>
              <a:rPr lang="en-US" sz="1900">
                <a:solidFill>
                  <a:schemeClr val="dk1"/>
                </a:solidFill>
                <a:latin typeface="Tahoma"/>
                <a:ea typeface="Tahoma"/>
                <a:cs typeface="Tahoma"/>
                <a:sym typeface="Tahoma"/>
              </a:rPr>
              <a:t>.</a:t>
            </a:r>
            <a:endParaRPr sz="1900">
              <a:solidFill>
                <a:schemeClr val="dk1"/>
              </a:solidFill>
              <a:latin typeface="Tahoma"/>
              <a:ea typeface="Tahoma"/>
              <a:cs typeface="Tahoma"/>
              <a:sym typeface="Tahoma"/>
            </a:endParaRPr>
          </a:p>
        </p:txBody>
      </p:sp>
      <p:pic>
        <p:nvPicPr>
          <p:cNvPr descr="çizim, taslak, çocukların yaptığı resimler, çizgi sanatı içeren bir resim&#10;&#10;Açıklama otomatik olarak oluşturuldu" id="102" name="Google Shape;102;p15"/>
          <p:cNvPicPr preferRelativeResize="0"/>
          <p:nvPr/>
        </p:nvPicPr>
        <p:blipFill rotWithShape="1">
          <a:blip r:embed="rId3">
            <a:alphaModFix/>
          </a:blip>
          <a:srcRect b="0" l="0" r="0" t="0"/>
          <a:stretch/>
        </p:blipFill>
        <p:spPr>
          <a:xfrm>
            <a:off x="8665765" y="4409191"/>
            <a:ext cx="3526235" cy="2457844"/>
          </a:xfrm>
          <a:prstGeom prst="rect">
            <a:avLst/>
          </a:prstGeom>
          <a:noFill/>
          <a:ln>
            <a:noFill/>
          </a:ln>
        </p:spPr>
      </p:pic>
      <p:pic>
        <p:nvPicPr>
          <p:cNvPr id="103" name="Google Shape;103;p15"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nvSpPr>
        <p:spPr>
          <a:xfrm>
            <a:off x="3164195" y="914400"/>
            <a:ext cx="5863609" cy="3206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000"/>
              <a:buFont typeface="Teko"/>
              <a:buNone/>
            </a:pPr>
            <a:r>
              <a:rPr b="1" lang="en-US" sz="2000">
                <a:solidFill>
                  <a:schemeClr val="dk1"/>
                </a:solidFill>
                <a:latin typeface="Teko"/>
                <a:ea typeface="Teko"/>
                <a:cs typeface="Teko"/>
                <a:sym typeface="Teko"/>
              </a:rPr>
              <a:t>ÇOCUK İSTİSMARI VE İHMALİ</a:t>
            </a:r>
            <a:endParaRPr b="1" sz="2000">
              <a:solidFill>
                <a:schemeClr val="dk1"/>
              </a:solidFill>
              <a:latin typeface="Teko"/>
              <a:ea typeface="Teko"/>
              <a:cs typeface="Teko"/>
              <a:sym typeface="Teko"/>
            </a:endParaRPr>
          </a:p>
        </p:txBody>
      </p:sp>
      <p:sp>
        <p:nvSpPr>
          <p:cNvPr id="109" name="Google Shape;109;p16"/>
          <p:cNvSpPr txBox="1"/>
          <p:nvPr/>
        </p:nvSpPr>
        <p:spPr>
          <a:xfrm>
            <a:off x="1954145" y="2308037"/>
            <a:ext cx="6660937" cy="239270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Teko"/>
                <a:ea typeface="Teko"/>
                <a:cs typeface="Teko"/>
                <a:sym typeface="Teko"/>
              </a:rPr>
              <a:t>Dünya Sağlık Örgütü:</a:t>
            </a:r>
            <a:endParaRPr b="1" sz="2400">
              <a:solidFill>
                <a:schemeClr val="dk1"/>
              </a:solidFill>
              <a:latin typeface="Teko"/>
              <a:ea typeface="Teko"/>
              <a:cs typeface="Teko"/>
              <a:sym typeface="Teko"/>
            </a:endParaRPr>
          </a:p>
          <a:p>
            <a:pPr indent="0" lvl="0" marL="160020" marR="5080" rtl="0" algn="l">
              <a:lnSpc>
                <a:spcPct val="132800"/>
              </a:lnSpc>
              <a:spcBef>
                <a:spcPts val="770"/>
              </a:spcBef>
              <a:spcAft>
                <a:spcPts val="0"/>
              </a:spcAft>
              <a:buNone/>
            </a:pPr>
            <a:r>
              <a:rPr lang="en-US" sz="2400">
                <a:solidFill>
                  <a:schemeClr val="dk1"/>
                </a:solidFill>
                <a:latin typeface="Teko"/>
                <a:ea typeface="Teko"/>
                <a:cs typeface="Teko"/>
                <a:sym typeface="Teko"/>
              </a:rPr>
              <a:t>0-18 yaş grubundaki çocuğun sağlığını, fiziksel gelişimini, psiko- sosyal gelişimini olumsuz etkileyen; bir yetişkin, toplum yada devlet tarafından bilerek veya bilmeyerek çocuğa karşı gerçekleştirilen hertürlü harekete maruz kalması </a:t>
            </a:r>
            <a:r>
              <a:rPr lang="en-US" sz="2400">
                <a:solidFill>
                  <a:srgbClr val="006FBF"/>
                </a:solidFill>
                <a:latin typeface="Teko"/>
                <a:ea typeface="Teko"/>
                <a:cs typeface="Teko"/>
                <a:sym typeface="Teko"/>
              </a:rPr>
              <a:t>çocuk istismarı ve ihmaldır.</a:t>
            </a:r>
            <a:endParaRPr sz="2400">
              <a:solidFill>
                <a:schemeClr val="dk1"/>
              </a:solidFill>
              <a:latin typeface="Teko"/>
              <a:ea typeface="Teko"/>
              <a:cs typeface="Teko"/>
              <a:sym typeface="Teko"/>
            </a:endParaRPr>
          </a:p>
        </p:txBody>
      </p:sp>
      <p:pic>
        <p:nvPicPr>
          <p:cNvPr descr="çizim, taslak, çocukların yaptığı resimler, çizgi sanatı içeren bir resim&#10;&#10;Açıklama otomatik olarak oluşturuldu" id="110" name="Google Shape;110;p16"/>
          <p:cNvPicPr preferRelativeResize="0"/>
          <p:nvPr/>
        </p:nvPicPr>
        <p:blipFill rotWithShape="1">
          <a:blip r:embed="rId3">
            <a:alphaModFix/>
          </a:blip>
          <a:srcRect b="0" l="0" r="0" t="0"/>
          <a:stretch/>
        </p:blipFill>
        <p:spPr>
          <a:xfrm>
            <a:off x="8615082" y="4409191"/>
            <a:ext cx="3526235" cy="2457844"/>
          </a:xfrm>
          <a:prstGeom prst="rect">
            <a:avLst/>
          </a:prstGeom>
          <a:noFill/>
          <a:ln>
            <a:noFill/>
          </a:ln>
        </p:spPr>
      </p:pic>
      <p:pic>
        <p:nvPicPr>
          <p:cNvPr id="111" name="Google Shape;111;p16"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nvSpPr>
        <p:spPr>
          <a:xfrm>
            <a:off x="1643380" y="914400"/>
            <a:ext cx="5815255" cy="2811924"/>
          </a:xfrm>
          <a:prstGeom prst="rect">
            <a:avLst/>
          </a:prstGeom>
          <a:noFill/>
          <a:ln>
            <a:noFill/>
          </a:ln>
        </p:spPr>
        <p:txBody>
          <a:bodyPr anchorCtr="0" anchor="t" bIns="0" lIns="0" spcFirstLastPara="1" rIns="0" wrap="square" tIns="12700">
            <a:spAutoFit/>
          </a:bodyPr>
          <a:lstStyle/>
          <a:p>
            <a:pPr indent="0" lvl="0" marL="0" marR="314960" rtl="0" algn="ctr">
              <a:lnSpc>
                <a:spcPct val="100000"/>
              </a:lnSpc>
              <a:spcBef>
                <a:spcPts val="0"/>
              </a:spcBef>
              <a:spcAft>
                <a:spcPts val="0"/>
              </a:spcAft>
              <a:buNone/>
            </a:pPr>
            <a:r>
              <a:rPr b="1" lang="en-US" sz="2000">
                <a:solidFill>
                  <a:schemeClr val="dk1"/>
                </a:solidFill>
                <a:latin typeface="Teko"/>
                <a:ea typeface="Teko"/>
                <a:cs typeface="Teko"/>
                <a:sym typeface="Teko"/>
              </a:rPr>
              <a:t>ÇOCUK İHMALİ</a:t>
            </a:r>
            <a:endParaRPr b="1" sz="2000">
              <a:solidFill>
                <a:schemeClr val="dk1"/>
              </a:solidFill>
              <a:latin typeface="Teko"/>
              <a:ea typeface="Teko"/>
              <a:cs typeface="Teko"/>
              <a:sym typeface="Teko"/>
            </a:endParaRPr>
          </a:p>
          <a:p>
            <a:pPr indent="0" lvl="0" marL="0" marR="314960" rtl="0" algn="ctr">
              <a:lnSpc>
                <a:spcPct val="100000"/>
              </a:lnSpc>
              <a:spcBef>
                <a:spcPts val="100"/>
              </a:spcBef>
              <a:spcAft>
                <a:spcPts val="0"/>
              </a:spcAft>
              <a:buNone/>
            </a:pPr>
            <a:r>
              <a:t/>
            </a:r>
            <a:endParaRPr b="1" sz="4000">
              <a:solidFill>
                <a:schemeClr val="dk1"/>
              </a:solidFill>
              <a:latin typeface="Calibri"/>
              <a:ea typeface="Calibri"/>
              <a:cs typeface="Calibri"/>
              <a:sym typeface="Calibri"/>
            </a:endParaRPr>
          </a:p>
          <a:p>
            <a:pPr indent="0" lvl="0" marL="12065" marR="5080" rtl="0" algn="l">
              <a:lnSpc>
                <a:spcPct val="148400"/>
              </a:lnSpc>
              <a:spcBef>
                <a:spcPts val="740"/>
              </a:spcBef>
              <a:spcAft>
                <a:spcPts val="0"/>
              </a:spcAft>
              <a:buNone/>
            </a:pPr>
            <a:r>
              <a:rPr lang="en-US" sz="2000">
                <a:solidFill>
                  <a:schemeClr val="dk1"/>
                </a:solidFill>
                <a:latin typeface="Teko"/>
                <a:ea typeface="Teko"/>
                <a:cs typeface="Teko"/>
                <a:sym typeface="Teko"/>
              </a:rPr>
              <a:t>Çocuğun beslenme, barınma, giyim, temizlik, oyun, eğitim, güvenlik ve sağlık hizmetini sağlama görevinin reddedilmesi ya da yerine getirilmemesidir. Çocuğa fiziksel ya da duygusal,bilinçli ve isteyerek zarar verildiği taktirde“aktif ihmal”, Bilgisizlik,olanaksızlık,umursamazlık gibi nedenlerle oluşursa “pasif ihmal”dir.</a:t>
            </a:r>
            <a:endParaRPr sz="2000">
              <a:solidFill>
                <a:schemeClr val="dk1"/>
              </a:solidFill>
              <a:latin typeface="Teko"/>
              <a:ea typeface="Teko"/>
              <a:cs typeface="Teko"/>
              <a:sym typeface="Teko"/>
            </a:endParaRPr>
          </a:p>
        </p:txBody>
      </p:sp>
      <p:pic>
        <p:nvPicPr>
          <p:cNvPr descr="çizim, taslak, çocukların yaptığı resimler, çizgi sanatı içeren bir resim&#10;&#10;Açıklama otomatik olarak oluşturuldu" id="117" name="Google Shape;117;p17"/>
          <p:cNvPicPr preferRelativeResize="0"/>
          <p:nvPr/>
        </p:nvPicPr>
        <p:blipFill rotWithShape="1">
          <a:blip r:embed="rId3">
            <a:alphaModFix/>
          </a:blip>
          <a:srcRect b="0" l="0" r="0" t="0"/>
          <a:stretch/>
        </p:blipFill>
        <p:spPr>
          <a:xfrm>
            <a:off x="8586252" y="4400156"/>
            <a:ext cx="3526235" cy="2457844"/>
          </a:xfrm>
          <a:prstGeom prst="rect">
            <a:avLst/>
          </a:prstGeom>
          <a:noFill/>
          <a:ln>
            <a:noFill/>
          </a:ln>
        </p:spPr>
      </p:pic>
      <p:pic>
        <p:nvPicPr>
          <p:cNvPr id="118" name="Google Shape;118;p17"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nvSpPr>
        <p:spPr>
          <a:xfrm>
            <a:off x="1499810" y="476139"/>
            <a:ext cx="7472045" cy="625893"/>
          </a:xfrm>
          <a:prstGeom prst="rect">
            <a:avLst/>
          </a:prstGeom>
          <a:noFill/>
          <a:ln>
            <a:noFill/>
          </a:ln>
        </p:spPr>
        <p:txBody>
          <a:bodyPr anchorCtr="0" anchor="t" bIns="0" lIns="0" spcFirstLastPara="1" rIns="0" wrap="square" tIns="315025">
            <a:spAutoFit/>
          </a:bodyPr>
          <a:lstStyle/>
          <a:p>
            <a:pPr indent="0" lvl="0" marL="2857500" marR="0" rtl="0" algn="l">
              <a:lnSpc>
                <a:spcPct val="100000"/>
              </a:lnSpc>
              <a:spcBef>
                <a:spcPts val="0"/>
              </a:spcBef>
              <a:spcAft>
                <a:spcPts val="0"/>
              </a:spcAft>
              <a:buClr>
                <a:schemeClr val="dk1"/>
              </a:buClr>
              <a:buSzPts val="2000"/>
              <a:buFont typeface="Teko"/>
              <a:buNone/>
            </a:pPr>
            <a:r>
              <a:rPr b="1" lang="en-US" sz="2000">
                <a:solidFill>
                  <a:schemeClr val="dk1"/>
                </a:solidFill>
                <a:latin typeface="Teko"/>
                <a:ea typeface="Teko"/>
                <a:cs typeface="Teko"/>
                <a:sym typeface="Teko"/>
              </a:rPr>
              <a:t>İSTİSMAR TÜRLERİ</a:t>
            </a:r>
            <a:endParaRPr/>
          </a:p>
        </p:txBody>
      </p:sp>
      <p:sp>
        <p:nvSpPr>
          <p:cNvPr id="124" name="Google Shape;124;p18"/>
          <p:cNvSpPr txBox="1"/>
          <p:nvPr/>
        </p:nvSpPr>
        <p:spPr>
          <a:xfrm>
            <a:off x="871417" y="2157201"/>
            <a:ext cx="2705100" cy="1451679"/>
          </a:xfrm>
          <a:prstGeom prst="rect">
            <a:avLst/>
          </a:prstGeom>
          <a:noFill/>
          <a:ln>
            <a:noFill/>
          </a:ln>
        </p:spPr>
        <p:txBody>
          <a:bodyPr anchorCtr="0" anchor="t" bIns="0" lIns="0" spcFirstLastPara="1" rIns="0" wrap="square" tIns="66025">
            <a:spAutoFit/>
          </a:bodyPr>
          <a:lstStyle/>
          <a:p>
            <a:pPr indent="-303530" lvl="0" marL="347345" marR="0" rtl="0" algn="l">
              <a:lnSpc>
                <a:spcPct val="100000"/>
              </a:lnSpc>
              <a:spcBef>
                <a:spcPts val="0"/>
              </a:spcBef>
              <a:spcAft>
                <a:spcPts val="0"/>
              </a:spcAft>
              <a:buClr>
                <a:schemeClr val="dk1"/>
              </a:buClr>
              <a:buSzPts val="2000"/>
              <a:buFont typeface="Teko"/>
              <a:buAutoNum type="arabicPeriod"/>
            </a:pPr>
            <a:r>
              <a:rPr lang="en-US" sz="2000">
                <a:solidFill>
                  <a:schemeClr val="dk1"/>
                </a:solidFill>
                <a:latin typeface="Teko"/>
                <a:ea typeface="Teko"/>
                <a:cs typeface="Teko"/>
                <a:sym typeface="Teko"/>
              </a:rPr>
              <a:t>Fiziksel İstismar</a:t>
            </a:r>
            <a:endParaRPr sz="2000">
              <a:solidFill>
                <a:schemeClr val="dk1"/>
              </a:solidFill>
              <a:latin typeface="Teko"/>
              <a:ea typeface="Teko"/>
              <a:cs typeface="Teko"/>
              <a:sym typeface="Teko"/>
            </a:endParaRPr>
          </a:p>
          <a:p>
            <a:pPr indent="-303530" lvl="0" marL="347345" marR="0" rtl="0" algn="l">
              <a:lnSpc>
                <a:spcPct val="100000"/>
              </a:lnSpc>
              <a:spcBef>
                <a:spcPts val="420"/>
              </a:spcBef>
              <a:spcAft>
                <a:spcPts val="0"/>
              </a:spcAft>
              <a:buClr>
                <a:schemeClr val="dk1"/>
              </a:buClr>
              <a:buSzPts val="2000"/>
              <a:buFont typeface="Teko"/>
              <a:buAutoNum type="arabicPeriod"/>
            </a:pPr>
            <a:r>
              <a:rPr lang="en-US" sz="2000">
                <a:solidFill>
                  <a:schemeClr val="dk1"/>
                </a:solidFill>
                <a:latin typeface="Teko"/>
                <a:ea typeface="Teko"/>
                <a:cs typeface="Teko"/>
                <a:sym typeface="Teko"/>
              </a:rPr>
              <a:t>Cinsel İstismar</a:t>
            </a:r>
            <a:endParaRPr sz="2000">
              <a:solidFill>
                <a:schemeClr val="dk1"/>
              </a:solidFill>
              <a:latin typeface="Teko"/>
              <a:ea typeface="Teko"/>
              <a:cs typeface="Teko"/>
              <a:sym typeface="Teko"/>
            </a:endParaRPr>
          </a:p>
          <a:p>
            <a:pPr indent="-309880" lvl="0" marL="347980" marR="0" rtl="0" algn="l">
              <a:lnSpc>
                <a:spcPct val="100000"/>
              </a:lnSpc>
              <a:spcBef>
                <a:spcPts val="420"/>
              </a:spcBef>
              <a:spcAft>
                <a:spcPts val="0"/>
              </a:spcAft>
              <a:buClr>
                <a:schemeClr val="dk1"/>
              </a:buClr>
              <a:buSzPts val="2000"/>
              <a:buFont typeface="Teko"/>
              <a:buAutoNum type="arabicPeriod"/>
            </a:pPr>
            <a:r>
              <a:rPr lang="en-US" sz="2000">
                <a:solidFill>
                  <a:schemeClr val="dk1"/>
                </a:solidFill>
                <a:latin typeface="Teko"/>
                <a:ea typeface="Teko"/>
                <a:cs typeface="Teko"/>
                <a:sym typeface="Teko"/>
              </a:rPr>
              <a:t>Duygusal İstismar</a:t>
            </a:r>
            <a:endParaRPr sz="2000">
              <a:solidFill>
                <a:schemeClr val="dk1"/>
              </a:solidFill>
              <a:latin typeface="Teko"/>
              <a:ea typeface="Teko"/>
              <a:cs typeface="Teko"/>
              <a:sym typeface="Teko"/>
            </a:endParaRPr>
          </a:p>
          <a:p>
            <a:pPr indent="-309880" lvl="0" marL="347980" marR="0" rtl="0" algn="l">
              <a:lnSpc>
                <a:spcPct val="100000"/>
              </a:lnSpc>
              <a:spcBef>
                <a:spcPts val="420"/>
              </a:spcBef>
              <a:spcAft>
                <a:spcPts val="0"/>
              </a:spcAft>
              <a:buClr>
                <a:schemeClr val="dk1"/>
              </a:buClr>
              <a:buSzPts val="2000"/>
              <a:buFont typeface="Teko"/>
              <a:buAutoNum type="arabicPeriod"/>
            </a:pPr>
            <a:r>
              <a:rPr lang="en-US" sz="2000">
                <a:solidFill>
                  <a:schemeClr val="dk1"/>
                </a:solidFill>
                <a:latin typeface="Teko"/>
                <a:ea typeface="Teko"/>
                <a:cs typeface="Teko"/>
                <a:sym typeface="Teko"/>
              </a:rPr>
              <a:t>Ekonomik İstismar</a:t>
            </a:r>
            <a:endParaRPr sz="2000">
              <a:solidFill>
                <a:schemeClr val="dk1"/>
              </a:solidFill>
              <a:latin typeface="Teko"/>
              <a:ea typeface="Teko"/>
              <a:cs typeface="Teko"/>
              <a:sym typeface="Teko"/>
            </a:endParaRPr>
          </a:p>
        </p:txBody>
      </p:sp>
      <p:pic>
        <p:nvPicPr>
          <p:cNvPr descr="çizim, kırpıntı çizim, çizgi film, şapka içeren bir resim&#10;&#10;Açıklama otomatik olarak oluşturuldu" id="125" name="Google Shape;125;p18"/>
          <p:cNvPicPr preferRelativeResize="0"/>
          <p:nvPr/>
        </p:nvPicPr>
        <p:blipFill rotWithShape="1">
          <a:blip r:embed="rId3">
            <a:alphaModFix/>
          </a:blip>
          <a:srcRect b="0" l="0" r="0" t="0"/>
          <a:stretch/>
        </p:blipFill>
        <p:spPr>
          <a:xfrm>
            <a:off x="9981837" y="4353603"/>
            <a:ext cx="2070734" cy="2400851"/>
          </a:xfrm>
          <a:prstGeom prst="rect">
            <a:avLst/>
          </a:prstGeom>
          <a:noFill/>
          <a:ln>
            <a:noFill/>
          </a:ln>
        </p:spPr>
      </p:pic>
      <p:pic>
        <p:nvPicPr>
          <p:cNvPr id="126" name="Google Shape;126;p18"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nvSpPr>
        <p:spPr>
          <a:xfrm>
            <a:off x="1469365" y="2266677"/>
            <a:ext cx="3261661" cy="2421945"/>
          </a:xfrm>
          <a:prstGeom prst="rect">
            <a:avLst/>
          </a:prstGeom>
          <a:noFill/>
          <a:ln>
            <a:noFill/>
          </a:ln>
        </p:spPr>
        <p:txBody>
          <a:bodyPr anchorCtr="0" anchor="t" bIns="0" lIns="0" spcFirstLastPara="1" rIns="0" wrap="square" tIns="12700">
            <a:spAutoFit/>
          </a:bodyPr>
          <a:lstStyle/>
          <a:p>
            <a:pPr indent="-342900" lvl="0" marL="355600" marR="5080" rtl="0" algn="l">
              <a:lnSpc>
                <a:spcPct val="109400"/>
              </a:lnSpc>
              <a:spcBef>
                <a:spcPts val="0"/>
              </a:spcBef>
              <a:spcAft>
                <a:spcPts val="0"/>
              </a:spcAft>
              <a:buClr>
                <a:schemeClr val="dk1"/>
              </a:buClr>
              <a:buSzPts val="2000"/>
              <a:buFont typeface="Arial"/>
              <a:buChar char="•"/>
            </a:pPr>
            <a:r>
              <a:rPr lang="en-US" sz="2000">
                <a:solidFill>
                  <a:schemeClr val="dk1"/>
                </a:solidFill>
                <a:latin typeface="Teko"/>
                <a:ea typeface="Teko"/>
                <a:cs typeface="Teko"/>
                <a:sym typeface="Teko"/>
              </a:rPr>
              <a:t>Yalnız bırakma, </a:t>
            </a:r>
            <a:endParaRPr sz="2000">
              <a:solidFill>
                <a:schemeClr val="dk1"/>
              </a:solidFill>
              <a:latin typeface="Teko"/>
              <a:ea typeface="Teko"/>
              <a:cs typeface="Teko"/>
              <a:sym typeface="Teko"/>
            </a:endParaRPr>
          </a:p>
          <a:p>
            <a:pPr indent="-342900" lvl="0" marL="355600" marR="508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Ayırma, </a:t>
            </a:r>
            <a:endParaRPr sz="2000">
              <a:solidFill>
                <a:schemeClr val="dk1"/>
              </a:solidFill>
              <a:latin typeface="Teko"/>
              <a:ea typeface="Teko"/>
              <a:cs typeface="Teko"/>
              <a:sym typeface="Teko"/>
            </a:endParaRPr>
          </a:p>
          <a:p>
            <a:pPr indent="-342900" lvl="0" marL="355600" marR="508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Korkutma, </a:t>
            </a:r>
            <a:endParaRPr sz="2000">
              <a:solidFill>
                <a:schemeClr val="dk1"/>
              </a:solidFill>
              <a:latin typeface="Teko"/>
              <a:ea typeface="Teko"/>
              <a:cs typeface="Teko"/>
              <a:sym typeface="Teko"/>
            </a:endParaRPr>
          </a:p>
          <a:p>
            <a:pPr indent="-342900" lvl="0" marL="355600" marR="508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Yıldırma, </a:t>
            </a:r>
            <a:endParaRPr sz="2000">
              <a:solidFill>
                <a:schemeClr val="dk1"/>
              </a:solidFill>
              <a:latin typeface="Teko"/>
              <a:ea typeface="Teko"/>
              <a:cs typeface="Teko"/>
              <a:sym typeface="Teko"/>
            </a:endParaRPr>
          </a:p>
          <a:p>
            <a:pPr indent="-342900" lvl="0" marL="355600" marR="508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Tehdit etme, </a:t>
            </a:r>
            <a:endParaRPr sz="2000">
              <a:solidFill>
                <a:schemeClr val="dk1"/>
              </a:solidFill>
              <a:latin typeface="Teko"/>
              <a:ea typeface="Teko"/>
              <a:cs typeface="Teko"/>
              <a:sym typeface="Teko"/>
            </a:endParaRPr>
          </a:p>
          <a:p>
            <a:pPr indent="-342900" lvl="0" marL="355600" marR="508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Suça yöneltme,</a:t>
            </a:r>
            <a:endParaRPr sz="2000">
              <a:solidFill>
                <a:schemeClr val="dk1"/>
              </a:solidFill>
              <a:latin typeface="Teko"/>
              <a:ea typeface="Teko"/>
              <a:cs typeface="Teko"/>
              <a:sym typeface="Teko"/>
            </a:endParaRPr>
          </a:p>
          <a:p>
            <a:pPr indent="-342900" lvl="0" marL="355600" marR="508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Önemsememe,</a:t>
            </a:r>
            <a:endParaRPr sz="2000">
              <a:solidFill>
                <a:schemeClr val="dk1"/>
              </a:solidFill>
              <a:latin typeface="Teko"/>
              <a:ea typeface="Teko"/>
              <a:cs typeface="Teko"/>
              <a:sym typeface="Teko"/>
            </a:endParaRPr>
          </a:p>
        </p:txBody>
      </p:sp>
      <p:sp>
        <p:nvSpPr>
          <p:cNvPr id="132" name="Google Shape;132;p19"/>
          <p:cNvSpPr txBox="1"/>
          <p:nvPr/>
        </p:nvSpPr>
        <p:spPr>
          <a:xfrm>
            <a:off x="6749558" y="2392176"/>
            <a:ext cx="5190600" cy="2073600"/>
          </a:xfrm>
          <a:prstGeom prst="rect">
            <a:avLst/>
          </a:prstGeom>
          <a:noFill/>
          <a:ln>
            <a:noFill/>
          </a:ln>
        </p:spPr>
        <p:txBody>
          <a:bodyPr anchorCtr="0" anchor="t" bIns="0" lIns="0" spcFirstLastPara="1" rIns="0" wrap="square" tIns="12700">
            <a:spAutoFit/>
          </a:bodyPr>
          <a:lstStyle/>
          <a:p>
            <a:pPr indent="-342900" lvl="0" marL="355600" marR="1430020" rtl="0" algn="l">
              <a:lnSpc>
                <a:spcPct val="109400"/>
              </a:lnSpc>
              <a:spcBef>
                <a:spcPts val="0"/>
              </a:spcBef>
              <a:spcAft>
                <a:spcPts val="0"/>
              </a:spcAft>
              <a:buClr>
                <a:schemeClr val="dk1"/>
              </a:buClr>
              <a:buSzPts val="2000"/>
              <a:buFont typeface="Arial"/>
              <a:buChar char="•"/>
            </a:pPr>
            <a:r>
              <a:rPr lang="en-US" sz="2000">
                <a:solidFill>
                  <a:schemeClr val="dk1"/>
                </a:solidFill>
                <a:latin typeface="Teko"/>
                <a:ea typeface="Teko"/>
                <a:cs typeface="Teko"/>
                <a:sym typeface="Teko"/>
              </a:rPr>
              <a:t>Aşağılama,</a:t>
            </a:r>
            <a:endParaRPr sz="2000">
              <a:solidFill>
                <a:schemeClr val="dk1"/>
              </a:solidFill>
              <a:latin typeface="Teko"/>
              <a:ea typeface="Teko"/>
              <a:cs typeface="Teko"/>
              <a:sym typeface="Teko"/>
            </a:endParaRPr>
          </a:p>
          <a:p>
            <a:pPr indent="-342900" lvl="0" marL="355600" marR="143002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Küçük düşürme,</a:t>
            </a:r>
            <a:endParaRPr sz="2000">
              <a:solidFill>
                <a:schemeClr val="dk1"/>
              </a:solidFill>
              <a:latin typeface="Teko"/>
              <a:ea typeface="Teko"/>
              <a:cs typeface="Teko"/>
              <a:sym typeface="Teko"/>
            </a:endParaRPr>
          </a:p>
          <a:p>
            <a:pPr indent="-342900" lvl="0" marL="355600" marR="143002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Alaylı konuşma,</a:t>
            </a:r>
            <a:endParaRPr sz="2000">
              <a:solidFill>
                <a:schemeClr val="dk1"/>
              </a:solidFill>
              <a:latin typeface="Teko"/>
              <a:ea typeface="Teko"/>
              <a:cs typeface="Teko"/>
              <a:sym typeface="Teko"/>
            </a:endParaRPr>
          </a:p>
          <a:p>
            <a:pPr indent="-342900" lvl="0" marL="355600" marR="143002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Lakap takma,</a:t>
            </a:r>
            <a:endParaRPr sz="2000">
              <a:solidFill>
                <a:schemeClr val="dk1"/>
              </a:solidFill>
              <a:latin typeface="Teko"/>
              <a:ea typeface="Teko"/>
              <a:cs typeface="Teko"/>
              <a:sym typeface="Teko"/>
            </a:endParaRPr>
          </a:p>
          <a:p>
            <a:pPr indent="-342900" lvl="0" marL="355600" marR="143002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Aşırı baskı ve otorite kurma,</a:t>
            </a:r>
            <a:endParaRPr sz="2000">
              <a:solidFill>
                <a:schemeClr val="dk1"/>
              </a:solidFill>
              <a:latin typeface="Teko"/>
              <a:ea typeface="Teko"/>
              <a:cs typeface="Teko"/>
              <a:sym typeface="Teko"/>
            </a:endParaRPr>
          </a:p>
          <a:p>
            <a:pPr indent="-342900" lvl="0" marL="355600" marR="1430020" rtl="0" algn="l">
              <a:lnSpc>
                <a:spcPct val="109400"/>
              </a:lnSpc>
              <a:spcBef>
                <a:spcPts val="100"/>
              </a:spcBef>
              <a:spcAft>
                <a:spcPts val="0"/>
              </a:spcAft>
              <a:buClr>
                <a:schemeClr val="dk1"/>
              </a:buClr>
              <a:buSzPts val="2000"/>
              <a:buFont typeface="Arial"/>
              <a:buChar char="•"/>
            </a:pPr>
            <a:r>
              <a:rPr lang="en-US" sz="2000">
                <a:solidFill>
                  <a:schemeClr val="dk1"/>
                </a:solidFill>
                <a:latin typeface="Teko"/>
                <a:ea typeface="Teko"/>
                <a:cs typeface="Teko"/>
                <a:sym typeface="Teko"/>
              </a:rPr>
              <a:t>Küfür etme</a:t>
            </a:r>
            <a:endParaRPr sz="2000">
              <a:solidFill>
                <a:schemeClr val="dk1"/>
              </a:solidFill>
              <a:latin typeface="Teko"/>
              <a:ea typeface="Teko"/>
              <a:cs typeface="Teko"/>
              <a:sym typeface="Teko"/>
            </a:endParaRPr>
          </a:p>
        </p:txBody>
      </p:sp>
      <p:grpSp>
        <p:nvGrpSpPr>
          <p:cNvPr id="133" name="Google Shape;133;p19"/>
          <p:cNvGrpSpPr/>
          <p:nvPr/>
        </p:nvGrpSpPr>
        <p:grpSpPr>
          <a:xfrm>
            <a:off x="7441232" y="1060174"/>
            <a:ext cx="4498971" cy="1511302"/>
            <a:chOff x="4254503" y="304800"/>
            <a:chExt cx="4498971" cy="1511302"/>
          </a:xfrm>
        </p:grpSpPr>
        <p:pic>
          <p:nvPicPr>
            <p:cNvPr id="134" name="Google Shape;134;p19"/>
            <p:cNvPicPr preferRelativeResize="0"/>
            <p:nvPr/>
          </p:nvPicPr>
          <p:blipFill rotWithShape="1">
            <a:blip r:embed="rId3">
              <a:alphaModFix/>
            </a:blip>
            <a:srcRect b="0" l="0" r="0" t="0"/>
            <a:stretch/>
          </p:blipFill>
          <p:spPr>
            <a:xfrm>
              <a:off x="4254503" y="304800"/>
              <a:ext cx="2943224" cy="1362074"/>
            </a:xfrm>
            <a:prstGeom prst="rect">
              <a:avLst/>
            </a:prstGeom>
            <a:noFill/>
            <a:ln>
              <a:noFill/>
            </a:ln>
          </p:spPr>
        </p:pic>
        <p:pic>
          <p:nvPicPr>
            <p:cNvPr id="135" name="Google Shape;135;p19"/>
            <p:cNvPicPr preferRelativeResize="0"/>
            <p:nvPr/>
          </p:nvPicPr>
          <p:blipFill rotWithShape="1">
            <a:blip r:embed="rId4">
              <a:alphaModFix/>
            </a:blip>
            <a:srcRect b="0" l="0" r="0" t="0"/>
            <a:stretch/>
          </p:blipFill>
          <p:spPr>
            <a:xfrm>
              <a:off x="4276344" y="323087"/>
              <a:ext cx="2895599" cy="1314449"/>
            </a:xfrm>
            <a:prstGeom prst="rect">
              <a:avLst/>
            </a:prstGeom>
            <a:noFill/>
            <a:ln>
              <a:noFill/>
            </a:ln>
          </p:spPr>
        </p:pic>
        <p:pic>
          <p:nvPicPr>
            <p:cNvPr id="136" name="Google Shape;136;p19"/>
            <p:cNvPicPr preferRelativeResize="0"/>
            <p:nvPr/>
          </p:nvPicPr>
          <p:blipFill rotWithShape="1">
            <a:blip r:embed="rId5">
              <a:alphaModFix/>
            </a:blip>
            <a:srcRect b="0" l="0" r="0" t="0"/>
            <a:stretch/>
          </p:blipFill>
          <p:spPr>
            <a:xfrm>
              <a:off x="7174991" y="989075"/>
              <a:ext cx="1466849" cy="723899"/>
            </a:xfrm>
            <a:prstGeom prst="rect">
              <a:avLst/>
            </a:prstGeom>
            <a:noFill/>
            <a:ln>
              <a:noFill/>
            </a:ln>
          </p:spPr>
        </p:pic>
        <p:pic>
          <p:nvPicPr>
            <p:cNvPr id="137" name="Google Shape;137;p19"/>
            <p:cNvPicPr preferRelativeResize="0"/>
            <p:nvPr/>
          </p:nvPicPr>
          <p:blipFill rotWithShape="1">
            <a:blip r:embed="rId6">
              <a:alphaModFix/>
            </a:blip>
            <a:srcRect b="0" l="0" r="0" t="0"/>
            <a:stretch/>
          </p:blipFill>
          <p:spPr>
            <a:xfrm>
              <a:off x="7150103" y="965196"/>
              <a:ext cx="1523999" cy="771524"/>
            </a:xfrm>
            <a:prstGeom prst="rect">
              <a:avLst/>
            </a:prstGeom>
            <a:noFill/>
            <a:ln>
              <a:noFill/>
            </a:ln>
          </p:spPr>
        </p:pic>
        <p:pic>
          <p:nvPicPr>
            <p:cNvPr id="138" name="Google Shape;138;p19"/>
            <p:cNvPicPr preferRelativeResize="0"/>
            <p:nvPr/>
          </p:nvPicPr>
          <p:blipFill rotWithShape="1">
            <a:blip r:embed="rId7">
              <a:alphaModFix/>
            </a:blip>
            <a:srcRect b="0" l="0" r="0" t="0"/>
            <a:stretch/>
          </p:blipFill>
          <p:spPr>
            <a:xfrm>
              <a:off x="8522207" y="1539230"/>
              <a:ext cx="200024" cy="257174"/>
            </a:xfrm>
            <a:prstGeom prst="rect">
              <a:avLst/>
            </a:prstGeom>
            <a:noFill/>
            <a:ln>
              <a:noFill/>
            </a:ln>
          </p:spPr>
        </p:pic>
        <p:pic>
          <p:nvPicPr>
            <p:cNvPr id="139" name="Google Shape;139;p19"/>
            <p:cNvPicPr preferRelativeResize="0"/>
            <p:nvPr/>
          </p:nvPicPr>
          <p:blipFill rotWithShape="1">
            <a:blip r:embed="rId8">
              <a:alphaModFix/>
            </a:blip>
            <a:srcRect b="0" l="0" r="0" t="0"/>
            <a:stretch/>
          </p:blipFill>
          <p:spPr>
            <a:xfrm>
              <a:off x="8496300" y="1511303"/>
              <a:ext cx="257174" cy="304799"/>
            </a:xfrm>
            <a:prstGeom prst="rect">
              <a:avLst/>
            </a:prstGeom>
            <a:noFill/>
            <a:ln>
              <a:noFill/>
            </a:ln>
          </p:spPr>
        </p:pic>
      </p:grpSp>
      <p:grpSp>
        <p:nvGrpSpPr>
          <p:cNvPr id="140" name="Google Shape;140;p19"/>
          <p:cNvGrpSpPr/>
          <p:nvPr/>
        </p:nvGrpSpPr>
        <p:grpSpPr>
          <a:xfrm>
            <a:off x="3598212" y="4923478"/>
            <a:ext cx="3842555" cy="1485899"/>
            <a:chOff x="332565" y="4132430"/>
            <a:chExt cx="3842555" cy="1485899"/>
          </a:xfrm>
        </p:grpSpPr>
        <p:pic>
          <p:nvPicPr>
            <p:cNvPr id="141" name="Google Shape;141;p19"/>
            <p:cNvPicPr preferRelativeResize="0"/>
            <p:nvPr/>
          </p:nvPicPr>
          <p:blipFill rotWithShape="1">
            <a:blip r:embed="rId9">
              <a:alphaModFix/>
            </a:blip>
            <a:srcRect b="0" l="0" r="0" t="0"/>
            <a:stretch/>
          </p:blipFill>
          <p:spPr>
            <a:xfrm>
              <a:off x="350519" y="4149851"/>
              <a:ext cx="3714749" cy="1457324"/>
            </a:xfrm>
            <a:prstGeom prst="rect">
              <a:avLst/>
            </a:prstGeom>
            <a:noFill/>
            <a:ln>
              <a:noFill/>
            </a:ln>
          </p:spPr>
        </p:pic>
        <p:pic>
          <p:nvPicPr>
            <p:cNvPr id="142" name="Google Shape;142;p19"/>
            <p:cNvPicPr preferRelativeResize="0"/>
            <p:nvPr/>
          </p:nvPicPr>
          <p:blipFill rotWithShape="1">
            <a:blip r:embed="rId10">
              <a:alphaModFix/>
            </a:blip>
            <a:srcRect b="0" l="0" r="0" t="0"/>
            <a:stretch/>
          </p:blipFill>
          <p:spPr>
            <a:xfrm>
              <a:off x="332565" y="4132430"/>
              <a:ext cx="3752849" cy="1485899"/>
            </a:xfrm>
            <a:prstGeom prst="rect">
              <a:avLst/>
            </a:prstGeom>
            <a:noFill/>
            <a:ln>
              <a:noFill/>
            </a:ln>
          </p:spPr>
        </p:pic>
        <p:pic>
          <p:nvPicPr>
            <p:cNvPr id="143" name="Google Shape;143;p19"/>
            <p:cNvPicPr preferRelativeResize="0"/>
            <p:nvPr/>
          </p:nvPicPr>
          <p:blipFill rotWithShape="1">
            <a:blip r:embed="rId11">
              <a:alphaModFix/>
            </a:blip>
            <a:srcRect b="0" l="0" r="0" t="0"/>
            <a:stretch/>
          </p:blipFill>
          <p:spPr>
            <a:xfrm>
              <a:off x="4003547" y="4247387"/>
              <a:ext cx="152399" cy="171449"/>
            </a:xfrm>
            <a:prstGeom prst="rect">
              <a:avLst/>
            </a:prstGeom>
            <a:noFill/>
            <a:ln>
              <a:noFill/>
            </a:ln>
          </p:spPr>
        </p:pic>
        <p:pic>
          <p:nvPicPr>
            <p:cNvPr id="144" name="Google Shape;144;p19"/>
            <p:cNvPicPr preferRelativeResize="0"/>
            <p:nvPr/>
          </p:nvPicPr>
          <p:blipFill rotWithShape="1">
            <a:blip r:embed="rId12">
              <a:alphaModFix/>
            </a:blip>
            <a:srcRect b="0" l="0" r="0" t="0"/>
            <a:stretch/>
          </p:blipFill>
          <p:spPr>
            <a:xfrm>
              <a:off x="3975096" y="4229099"/>
              <a:ext cx="200024" cy="219074"/>
            </a:xfrm>
            <a:prstGeom prst="rect">
              <a:avLst/>
            </a:prstGeom>
            <a:noFill/>
            <a:ln>
              <a:noFill/>
            </a:ln>
          </p:spPr>
        </p:pic>
      </p:grpSp>
      <p:grpSp>
        <p:nvGrpSpPr>
          <p:cNvPr id="145" name="Google Shape;145;p19"/>
          <p:cNvGrpSpPr/>
          <p:nvPr/>
        </p:nvGrpSpPr>
        <p:grpSpPr>
          <a:xfrm>
            <a:off x="2185737" y="255644"/>
            <a:ext cx="3838574" cy="1609724"/>
            <a:chOff x="4800018" y="4114209"/>
            <a:chExt cx="3838574" cy="1609724"/>
          </a:xfrm>
        </p:grpSpPr>
        <p:pic>
          <p:nvPicPr>
            <p:cNvPr id="146" name="Google Shape;146;p19"/>
            <p:cNvPicPr preferRelativeResize="0"/>
            <p:nvPr/>
          </p:nvPicPr>
          <p:blipFill rotWithShape="1">
            <a:blip r:embed="rId13">
              <a:alphaModFix/>
            </a:blip>
            <a:srcRect b="0" l="0" r="0" t="0"/>
            <a:stretch/>
          </p:blipFill>
          <p:spPr>
            <a:xfrm>
              <a:off x="4817363" y="4130040"/>
              <a:ext cx="3800474" cy="1571624"/>
            </a:xfrm>
            <a:prstGeom prst="rect">
              <a:avLst/>
            </a:prstGeom>
            <a:noFill/>
            <a:ln>
              <a:noFill/>
            </a:ln>
          </p:spPr>
        </p:pic>
        <p:pic>
          <p:nvPicPr>
            <p:cNvPr id="147" name="Google Shape;147;p19"/>
            <p:cNvPicPr preferRelativeResize="0"/>
            <p:nvPr/>
          </p:nvPicPr>
          <p:blipFill rotWithShape="1">
            <a:blip r:embed="rId14">
              <a:alphaModFix/>
            </a:blip>
            <a:srcRect b="0" l="0" r="0" t="0"/>
            <a:stretch/>
          </p:blipFill>
          <p:spPr>
            <a:xfrm>
              <a:off x="4800018" y="4114209"/>
              <a:ext cx="3838574" cy="1609724"/>
            </a:xfrm>
            <a:prstGeom prst="rect">
              <a:avLst/>
            </a:prstGeom>
            <a:noFill/>
            <a:ln>
              <a:noFill/>
            </a:ln>
          </p:spPr>
        </p:pic>
      </p:grpSp>
      <p:pic>
        <p:nvPicPr>
          <p:cNvPr id="148" name="Google Shape;148;p19" title="azure logo.png"/>
          <p:cNvPicPr preferRelativeResize="0"/>
          <p:nvPr/>
        </p:nvPicPr>
        <p:blipFill>
          <a:blip r:embed="rId15">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nvSpPr>
        <p:spPr>
          <a:xfrm>
            <a:off x="2020956" y="807022"/>
            <a:ext cx="8150087" cy="400110"/>
          </a:xfrm>
          <a:prstGeom prst="rect">
            <a:avLst/>
          </a:prstGeom>
          <a:noFill/>
          <a:ln>
            <a:noFill/>
          </a:ln>
        </p:spPr>
        <p:txBody>
          <a:bodyPr anchorCtr="0" anchor="t" bIns="45700" lIns="91425" spcFirstLastPara="1" rIns="91425" wrap="square" tIns="45700">
            <a:spAutoFit/>
          </a:bodyPr>
          <a:lstStyle/>
          <a:p>
            <a:pPr indent="0" lvl="0" marL="2265680" marR="0" rtl="0" algn="l">
              <a:lnSpc>
                <a:spcPct val="100000"/>
              </a:lnSpc>
              <a:spcBef>
                <a:spcPts val="0"/>
              </a:spcBef>
              <a:spcAft>
                <a:spcPts val="0"/>
              </a:spcAft>
              <a:buNone/>
            </a:pPr>
            <a:r>
              <a:rPr b="1" lang="en-US" sz="2000">
                <a:solidFill>
                  <a:schemeClr val="dk1"/>
                </a:solidFill>
                <a:latin typeface="Teko"/>
                <a:ea typeface="Teko"/>
                <a:cs typeface="Teko"/>
                <a:sym typeface="Teko"/>
              </a:rPr>
              <a:t>4. CİNSEL İSTİSMAR</a:t>
            </a:r>
            <a:endParaRPr b="1" sz="2000">
              <a:solidFill>
                <a:schemeClr val="dk1"/>
              </a:solidFill>
              <a:latin typeface="Teko"/>
              <a:ea typeface="Teko"/>
              <a:cs typeface="Teko"/>
              <a:sym typeface="Teko"/>
            </a:endParaRPr>
          </a:p>
        </p:txBody>
      </p:sp>
      <p:sp>
        <p:nvSpPr>
          <p:cNvPr id="154" name="Google Shape;154;p20"/>
          <p:cNvSpPr txBox="1"/>
          <p:nvPr/>
        </p:nvSpPr>
        <p:spPr>
          <a:xfrm>
            <a:off x="871417" y="1687743"/>
            <a:ext cx="73152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eko"/>
                <a:ea typeface="Teko"/>
                <a:cs typeface="Teko"/>
                <a:sym typeface="Teko"/>
              </a:rPr>
              <a:t>Çocuğun tam olarak anlayamadığı, onay vermesinin mümkün olamayacağı, gelişimsel olarak hazır olmadığı ya da toplumun</a:t>
            </a:r>
            <a:endParaRPr sz="2000">
              <a:solidFill>
                <a:schemeClr val="dk1"/>
              </a:solidFill>
              <a:latin typeface="Teko"/>
              <a:ea typeface="Teko"/>
              <a:cs typeface="Teko"/>
              <a:sym typeface="Teko"/>
            </a:endParaRPr>
          </a:p>
          <a:p>
            <a:pPr indent="0" lvl="0" marL="0" marR="0" rtl="0" algn="l">
              <a:spcBef>
                <a:spcPts val="0"/>
              </a:spcBef>
              <a:spcAft>
                <a:spcPts val="0"/>
              </a:spcAft>
              <a:buNone/>
            </a:pPr>
            <a:r>
              <a:rPr lang="en-US" sz="2000">
                <a:solidFill>
                  <a:schemeClr val="dk1"/>
                </a:solidFill>
                <a:latin typeface="Teko"/>
                <a:ea typeface="Teko"/>
                <a:cs typeface="Teko"/>
                <a:sym typeface="Teko"/>
              </a:rPr>
              <a:t>yasalarına, sosyal normlarına aykırı olacak şekilde cinselliğe dahil edilmesidir.</a:t>
            </a:r>
            <a:endParaRPr/>
          </a:p>
        </p:txBody>
      </p:sp>
      <p:sp>
        <p:nvSpPr>
          <p:cNvPr id="155" name="Google Shape;155;p20"/>
          <p:cNvSpPr txBox="1"/>
          <p:nvPr/>
        </p:nvSpPr>
        <p:spPr>
          <a:xfrm>
            <a:off x="1165251" y="3429000"/>
            <a:ext cx="4930749" cy="2440155"/>
          </a:xfrm>
          <a:prstGeom prst="rect">
            <a:avLst/>
          </a:prstGeom>
          <a:noFill/>
          <a:ln>
            <a:noFill/>
          </a:ln>
        </p:spPr>
        <p:txBody>
          <a:bodyPr anchorCtr="0" anchor="t" bIns="0" lIns="0" spcFirstLastPara="1" rIns="0" wrap="square" tIns="170175">
            <a:spAutoFit/>
          </a:bodyPr>
          <a:lstStyle/>
          <a:p>
            <a:pPr indent="0" lvl="0" marL="12700" marR="0" rtl="0" algn="l">
              <a:lnSpc>
                <a:spcPct val="100000"/>
              </a:lnSpc>
              <a:spcBef>
                <a:spcPts val="0"/>
              </a:spcBef>
              <a:spcAft>
                <a:spcPts val="0"/>
              </a:spcAft>
              <a:buNone/>
            </a:pPr>
            <a:r>
              <a:rPr lang="en-US" sz="2400">
                <a:solidFill>
                  <a:schemeClr val="dk1"/>
                </a:solidFill>
                <a:latin typeface="Teko"/>
                <a:ea typeface="Teko"/>
                <a:cs typeface="Teko"/>
                <a:sym typeface="Teko"/>
              </a:rPr>
              <a:t>Örneğin;</a:t>
            </a:r>
            <a:endParaRPr sz="2400">
              <a:solidFill>
                <a:schemeClr val="dk1"/>
              </a:solidFill>
              <a:latin typeface="Teko"/>
              <a:ea typeface="Teko"/>
              <a:cs typeface="Teko"/>
              <a:sym typeface="Teko"/>
            </a:endParaRPr>
          </a:p>
          <a:p>
            <a:pPr indent="0" lvl="0" marL="12700" marR="5080" rtl="0" algn="l">
              <a:lnSpc>
                <a:spcPct val="119900"/>
              </a:lnSpc>
              <a:spcBef>
                <a:spcPts val="680"/>
              </a:spcBef>
              <a:spcAft>
                <a:spcPts val="0"/>
              </a:spcAft>
              <a:buNone/>
            </a:pPr>
            <a:r>
              <a:rPr lang="en-US" sz="2000">
                <a:solidFill>
                  <a:schemeClr val="dk1"/>
                </a:solidFill>
                <a:latin typeface="Teko"/>
                <a:ea typeface="Teko"/>
                <a:cs typeface="Teko"/>
                <a:sym typeface="Teko"/>
              </a:rPr>
              <a:t>İstismarcının çocuğun cinsel özelliklerine yönelik olarak konuşması, Cinsel organları gösterme (teşhircilik), Pornografik resim gösterme, Açıkça veya gizlice çocuğu çıplakken gözlemek gibi röntgencilik eylemleri, Karşıt cins davranış modellerini benimsetmeye çalışması, giydirilmesi, Cinsel içerikli küfür edilmesi.</a:t>
            </a:r>
            <a:endParaRPr sz="2000">
              <a:solidFill>
                <a:schemeClr val="dk1"/>
              </a:solidFill>
              <a:latin typeface="Teko"/>
              <a:ea typeface="Teko"/>
              <a:cs typeface="Teko"/>
              <a:sym typeface="Teko"/>
            </a:endParaRPr>
          </a:p>
        </p:txBody>
      </p:sp>
      <p:pic>
        <p:nvPicPr>
          <p:cNvPr descr="taslak, çizim, çizgi film, sanat içeren bir resim&#10;&#10;Açıklama otomatik olarak oluşturuldu" id="156" name="Google Shape;156;p20"/>
          <p:cNvPicPr preferRelativeResize="0"/>
          <p:nvPr/>
        </p:nvPicPr>
        <p:blipFill rotWithShape="1">
          <a:blip r:embed="rId3">
            <a:alphaModFix/>
          </a:blip>
          <a:srcRect b="0" l="0" r="0" t="0"/>
          <a:stretch/>
        </p:blipFill>
        <p:spPr>
          <a:xfrm>
            <a:off x="9441522" y="5035167"/>
            <a:ext cx="2562225" cy="1781175"/>
          </a:xfrm>
          <a:prstGeom prst="rect">
            <a:avLst/>
          </a:prstGeom>
          <a:noFill/>
          <a:ln>
            <a:noFill/>
          </a:ln>
        </p:spPr>
      </p:pic>
      <p:pic>
        <p:nvPicPr>
          <p:cNvPr id="157" name="Google Shape;157;p20"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nvSpPr>
        <p:spPr>
          <a:xfrm>
            <a:off x="3009313" y="914400"/>
            <a:ext cx="6173374" cy="3206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000"/>
              <a:buFont typeface="Teko"/>
              <a:buNone/>
            </a:pPr>
            <a:r>
              <a:rPr b="1" lang="en-US" sz="2000">
                <a:solidFill>
                  <a:schemeClr val="dk1"/>
                </a:solidFill>
                <a:latin typeface="Teko"/>
                <a:ea typeface="Teko"/>
                <a:cs typeface="Teko"/>
                <a:sym typeface="Teko"/>
              </a:rPr>
              <a:t>Bir cinsel istismar çeşidi;     ENSEST</a:t>
            </a:r>
            <a:endParaRPr b="1" sz="2000">
              <a:solidFill>
                <a:schemeClr val="dk1"/>
              </a:solidFill>
              <a:latin typeface="Teko"/>
              <a:ea typeface="Teko"/>
              <a:cs typeface="Teko"/>
              <a:sym typeface="Teko"/>
            </a:endParaRPr>
          </a:p>
        </p:txBody>
      </p:sp>
      <p:sp>
        <p:nvSpPr>
          <p:cNvPr id="163" name="Google Shape;163;p21"/>
          <p:cNvSpPr txBox="1"/>
          <p:nvPr/>
        </p:nvSpPr>
        <p:spPr>
          <a:xfrm>
            <a:off x="871417" y="2805752"/>
            <a:ext cx="7344931" cy="1246495"/>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lang="en-US" sz="2500">
                <a:solidFill>
                  <a:schemeClr val="dk1"/>
                </a:solidFill>
                <a:latin typeface="Teko"/>
                <a:ea typeface="Teko"/>
                <a:cs typeface="Teko"/>
                <a:sym typeface="Teko"/>
              </a:rPr>
              <a:t>Birbirleri arasında kan bağı bulunan, çoğu kültürde yasal ya da yasal olmayan kurallarla cinsel birliktelikleri yasaklanmış olan kişilerin cinsel ilişkide olma durumunu ifade eder.</a:t>
            </a:r>
            <a:endParaRPr sz="2500">
              <a:solidFill>
                <a:schemeClr val="dk1"/>
              </a:solidFill>
              <a:latin typeface="Teko"/>
              <a:ea typeface="Teko"/>
              <a:cs typeface="Teko"/>
              <a:sym typeface="Teko"/>
            </a:endParaRPr>
          </a:p>
        </p:txBody>
      </p:sp>
      <p:sp>
        <p:nvSpPr>
          <p:cNvPr id="164" name="Google Shape;164;p21"/>
          <p:cNvSpPr txBox="1"/>
          <p:nvPr/>
        </p:nvSpPr>
        <p:spPr>
          <a:xfrm>
            <a:off x="936487" y="1764699"/>
            <a:ext cx="666907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0000"/>
                </a:solidFill>
                <a:latin typeface="Teko"/>
                <a:ea typeface="Teko"/>
                <a:cs typeface="Teko"/>
                <a:sym typeface="Teko"/>
              </a:rPr>
              <a:t>Cinsel Sömürü: </a:t>
            </a:r>
            <a:r>
              <a:rPr lang="en-US" sz="2000">
                <a:solidFill>
                  <a:srgbClr val="000000"/>
                </a:solidFill>
                <a:latin typeface="Teko"/>
                <a:ea typeface="Teko"/>
                <a:cs typeface="Teko"/>
                <a:sym typeface="Teko"/>
              </a:rPr>
              <a:t>Çocuğa veya üçüncü kişilere para ve benzeri şeylerin verilmesi karşılığında çocuğun yetişkin tarafından cinsel olarak kullanılmasıdır. </a:t>
            </a:r>
            <a:endParaRPr sz="2000">
              <a:solidFill>
                <a:schemeClr val="dk1"/>
              </a:solidFill>
              <a:latin typeface="Teko"/>
              <a:ea typeface="Teko"/>
              <a:cs typeface="Teko"/>
              <a:sym typeface="Teko"/>
            </a:endParaRPr>
          </a:p>
        </p:txBody>
      </p:sp>
      <p:pic>
        <p:nvPicPr>
          <p:cNvPr descr="külot ve sütyen bileşimi tek parça iç çamaşırı, oyuncak, dolma, dolgu oyuncak içeren bir resim" id="165" name="Google Shape;165;p21"/>
          <p:cNvPicPr preferRelativeResize="0"/>
          <p:nvPr/>
        </p:nvPicPr>
        <p:blipFill rotWithShape="1">
          <a:blip r:embed="rId3">
            <a:alphaModFix/>
          </a:blip>
          <a:srcRect b="0" l="0" r="0" t="0"/>
          <a:stretch/>
        </p:blipFill>
        <p:spPr>
          <a:xfrm>
            <a:off x="9437020" y="4448117"/>
            <a:ext cx="2754980" cy="2409883"/>
          </a:xfrm>
          <a:prstGeom prst="rect">
            <a:avLst/>
          </a:prstGeom>
          <a:noFill/>
          <a:ln>
            <a:noFill/>
          </a:ln>
        </p:spPr>
      </p:pic>
      <p:pic>
        <p:nvPicPr>
          <p:cNvPr id="166" name="Google Shape;166;p21" title="azure logo.png"/>
          <p:cNvPicPr preferRelativeResize="0"/>
          <p:nvPr/>
        </p:nvPicPr>
        <p:blipFill>
          <a:blip r:embed="rId4">
            <a:alphaModFix/>
          </a:blip>
          <a:stretch>
            <a:fillRect/>
          </a:stretch>
        </p:blipFill>
        <p:spPr>
          <a:xfrm>
            <a:off x="243675" y="154375"/>
            <a:ext cx="1151402" cy="10723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Teması">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